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72" r:id="rId9"/>
    <p:sldId id="270" r:id="rId10"/>
    <p:sldId id="269" r:id="rId11"/>
    <p:sldId id="268" r:id="rId12"/>
    <p:sldId id="273" r:id="rId13"/>
    <p:sldId id="279" r:id="rId14"/>
    <p:sldId id="277" r:id="rId15"/>
    <p:sldId id="276" r:id="rId16"/>
    <p:sldId id="274" r:id="rId17"/>
    <p:sldId id="285" r:id="rId18"/>
    <p:sldId id="284" r:id="rId19"/>
    <p:sldId id="283" r:id="rId20"/>
    <p:sldId id="294" r:id="rId21"/>
    <p:sldId id="298" r:id="rId22"/>
    <p:sldId id="297" r:id="rId23"/>
    <p:sldId id="296" r:id="rId24"/>
    <p:sldId id="295" r:id="rId25"/>
    <p:sldId id="300" r:id="rId26"/>
    <p:sldId id="30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B7D4-C179-40BB-8886-39D52641749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81AF-FE61-404E-8BB6-D4FA0D7A4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ool-Theme-Frame-19700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6096000" cy="33528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l-GR" sz="5400" b="1" dirty="0">
                <a:latin typeface="Comic Sans MS" pitchFamily="66" charset="0"/>
              </a:rPr>
              <a:t/>
            </a:r>
            <a:br>
              <a:rPr lang="el-GR" sz="5400" b="1" dirty="0">
                <a:latin typeface="Comic Sans MS" pitchFamily="66" charset="0"/>
              </a:rPr>
            </a:br>
            <a:r>
              <a:rPr lang="el-GR" sz="5400" b="1" dirty="0">
                <a:latin typeface="Comic Sans MS" pitchFamily="66" charset="0"/>
              </a:rPr>
              <a:t>Ώρα για παιχνίδι!</a:t>
            </a:r>
            <a:br>
              <a:rPr lang="el-GR" sz="5400" b="1" dirty="0">
                <a:latin typeface="Comic Sans MS" pitchFamily="66" charset="0"/>
              </a:rPr>
            </a:b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971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pull dir="d"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Η </a:t>
            </a:r>
            <a:r>
              <a:rPr lang="el-GR" sz="5000" dirty="0" err="1"/>
              <a:t>Αλίκ</a:t>
            </a:r>
            <a:r>
              <a:rPr lang="el-GR" sz="5000" dirty="0"/>
              <a:t>____ διαβάζει ένα βιβλίο.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8" name="Picture 7" descr="b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648200"/>
            <a:ext cx="3276600" cy="1790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20574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7244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</a:t>
            </a:r>
          </a:p>
          <a:p>
            <a:pPr>
              <a:buNone/>
            </a:pPr>
            <a:r>
              <a:rPr lang="el-GR" sz="6000" dirty="0"/>
              <a:t>  </a:t>
            </a:r>
            <a:r>
              <a:rPr lang="el-GR" sz="5000" dirty="0"/>
              <a:t>Η ομπρέλα της Μαρίνας είναι </a:t>
            </a:r>
            <a:r>
              <a:rPr lang="el-GR" sz="5000" dirty="0" err="1"/>
              <a:t>κίτριν</a:t>
            </a:r>
            <a:r>
              <a:rPr lang="el-GR" sz="5000" dirty="0"/>
              <a:t>____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θμβρελλ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419600"/>
            <a:ext cx="2895600" cy="2162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3048000" y="28194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410200" y="28194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</a:t>
            </a:r>
            <a:r>
              <a:rPr lang="el-GR" sz="6000" dirty="0" smtClean="0"/>
              <a:t>   </a:t>
            </a:r>
            <a:r>
              <a:rPr lang="el-GR" sz="5000" dirty="0" smtClean="0"/>
              <a:t>Η </a:t>
            </a:r>
            <a:r>
              <a:rPr lang="el-GR" sz="5000" dirty="0"/>
              <a:t>αίθουσα είναι </a:t>
            </a:r>
            <a:r>
              <a:rPr lang="el-GR" sz="5000" dirty="0" err="1"/>
              <a:t>μεγάλ</a:t>
            </a:r>
            <a:r>
              <a:rPr lang="el-GR" sz="5000" dirty="0"/>
              <a:t>___.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clas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572000"/>
            <a:ext cx="3886200" cy="1790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2672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n-US" sz="5000" dirty="0"/>
              <a:t>O</a:t>
            </a:r>
            <a:r>
              <a:rPr lang="el-GR" sz="5000" dirty="0"/>
              <a:t>ι </a:t>
            </a:r>
            <a:r>
              <a:rPr lang="el-GR" sz="5000" dirty="0" err="1"/>
              <a:t>σκύλ</a:t>
            </a:r>
            <a:r>
              <a:rPr lang="el-GR" sz="5000" dirty="0"/>
              <a:t>____ τρέχουν στην αυλή.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0" name="Picture 9" descr="χζ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574822"/>
            <a:ext cx="4191000" cy="205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495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4800" dirty="0"/>
              <a:t>  Το </a:t>
            </a:r>
            <a:r>
              <a:rPr lang="el-GR" sz="4800" dirty="0" err="1"/>
              <a:t>παιδ___γράφει</a:t>
            </a:r>
            <a:r>
              <a:rPr lang="el-GR" sz="4800" dirty="0"/>
              <a:t> στον πίνακα.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572000"/>
            <a:ext cx="4114800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8580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495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Το </a:t>
            </a:r>
            <a:r>
              <a:rPr lang="el-GR" sz="5000" dirty="0" err="1"/>
              <a:t>μπαλόν</a:t>
            </a:r>
            <a:r>
              <a:rPr lang="el-GR" sz="5000" dirty="0"/>
              <a:t>____ είναι κόκκινο.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ballons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495800"/>
            <a:ext cx="1971675" cy="2190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8006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</a:t>
            </a:r>
            <a:r>
              <a:rPr lang="el-GR" sz="4400" dirty="0"/>
              <a:t>Η μητέρα βάζει </a:t>
            </a:r>
            <a:r>
              <a:rPr lang="el-GR" sz="4400" dirty="0" err="1"/>
              <a:t>ζάχαρ</a:t>
            </a:r>
            <a:r>
              <a:rPr lang="el-GR" sz="4400" dirty="0"/>
              <a:t>___ στον καφέ της</a:t>
            </a:r>
            <a:r>
              <a:rPr lang="el-GR" sz="5000" dirty="0"/>
              <a:t>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i5r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572000"/>
            <a:ext cx="2971800" cy="19145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4724400" y="27432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 Ο ποντικός τρώει </a:t>
            </a:r>
            <a:r>
              <a:rPr lang="el-GR" sz="5000" dirty="0" err="1"/>
              <a:t>τυρ</a:t>
            </a:r>
            <a:r>
              <a:rPr lang="el-GR" sz="5000" dirty="0"/>
              <a:t>___ 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m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724400"/>
            <a:ext cx="2514600" cy="17733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5720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5400" dirty="0"/>
              <a:t>   Οι</a:t>
            </a:r>
            <a:r>
              <a:rPr lang="en-US" sz="5400" dirty="0"/>
              <a:t> </a:t>
            </a:r>
            <a:r>
              <a:rPr lang="el-GR" sz="5400" dirty="0" err="1"/>
              <a:t>παπαγάλ</a:t>
            </a:r>
            <a:r>
              <a:rPr lang="el-GR" sz="5400" dirty="0"/>
              <a:t>___ είναι όμορφα πουλιά.</a:t>
            </a:r>
          </a:p>
          <a:p>
            <a:pPr>
              <a:buNone/>
            </a:pPr>
            <a:r>
              <a:rPr lang="el-GR" sz="6000" dirty="0"/>
              <a:t> </a:t>
            </a:r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bvbvbvv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1" y="4888231"/>
            <a:ext cx="1981199" cy="15601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ight Arrow 11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bvbvbvv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1" y="4857750"/>
            <a:ext cx="1904999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2438400" y="27432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5181600" y="27432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Ο Ιάσονας βλέπει </a:t>
            </a:r>
            <a:r>
              <a:rPr lang="el-GR" sz="5000" dirty="0" err="1"/>
              <a:t>τηλεόρασ</a:t>
            </a:r>
            <a:r>
              <a:rPr lang="el-GR" sz="5000" dirty="0"/>
              <a:t>__.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x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343400"/>
            <a:ext cx="3733800" cy="1962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5720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ool-Theme-Frame-19700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086600" cy="13716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l-GR" sz="4800" b="1" dirty="0"/>
              <a:t>Καταλήξεις ουσιαστικών.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048000"/>
            <a:ext cx="14478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l-GR" sz="6600" dirty="0"/>
              <a:t>  ι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3048000"/>
            <a:ext cx="16002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6600" dirty="0"/>
              <a:t>  η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3048000"/>
            <a:ext cx="1524000" cy="10926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6500" dirty="0"/>
              <a:t>  οι</a:t>
            </a:r>
            <a:endParaRPr lang="en-US" sz="65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Η </a:t>
            </a:r>
            <a:r>
              <a:rPr lang="el-GR" sz="5000" dirty="0" err="1"/>
              <a:t>χιονάτ</a:t>
            </a:r>
            <a:r>
              <a:rPr lang="el-GR" sz="5000" dirty="0"/>
              <a:t>____ και οι εφτά νάνοι.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0" name="Picture 9" descr="'ασ΄λ'α΄δλ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343400"/>
            <a:ext cx="2524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5720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n-US" sz="5000" dirty="0"/>
              <a:t>To </a:t>
            </a:r>
            <a:r>
              <a:rPr lang="el-GR" sz="5000" dirty="0" err="1"/>
              <a:t>γουρούν</a:t>
            </a:r>
            <a:r>
              <a:rPr lang="el-GR" sz="5000" dirty="0"/>
              <a:t> ____ είναι βρώμικο.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0" name="Picture 9" descr="pig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648200"/>
            <a:ext cx="32766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5720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</a:t>
            </a:r>
          </a:p>
          <a:p>
            <a:pPr>
              <a:buNone/>
            </a:pPr>
            <a:r>
              <a:rPr lang="el-GR" sz="6000" dirty="0"/>
              <a:t>  </a:t>
            </a:r>
            <a:r>
              <a:rPr lang="el-GR" sz="5000" dirty="0"/>
              <a:t>Η </a:t>
            </a:r>
            <a:r>
              <a:rPr lang="el-GR" sz="5000" dirty="0" err="1"/>
              <a:t>άνοιξ</a:t>
            </a:r>
            <a:r>
              <a:rPr lang="el-GR" sz="5000" dirty="0"/>
              <a:t>____ είναι η αγαπημένη μου εποχή.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0" name="Picture 9" descr="dkslkdslskd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495800"/>
            <a:ext cx="32766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676400" y="2971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5486400" y="2971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Το </a:t>
            </a:r>
            <a:r>
              <a:rPr lang="el-GR" sz="5000" dirty="0" err="1"/>
              <a:t>ψαλίδ</a:t>
            </a:r>
            <a:r>
              <a:rPr lang="el-GR" sz="5000" dirty="0"/>
              <a:t>____ είναι μέσα στην τσάντα.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0" name="Picture 9" descr="ba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419600"/>
            <a:ext cx="2895600" cy="1962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600200" y="2971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6248400" y="2971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Το </a:t>
            </a:r>
            <a:r>
              <a:rPr lang="el-GR" sz="5000" dirty="0" err="1"/>
              <a:t>λουλούδ</a:t>
            </a:r>
            <a:r>
              <a:rPr lang="el-GR" sz="5000" dirty="0"/>
              <a:t>____ είναι όμορφο.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φλοςερ=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343400"/>
            <a:ext cx="2114550" cy="2305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18288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5334000" y="2667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endshow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5" name="Picture 4" descr="ox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371600"/>
            <a:ext cx="3886200" cy="3810000"/>
          </a:xfrm>
          <a:prstGeom prst="rect">
            <a:avLst/>
          </a:prstGeom>
        </p:spPr>
      </p:pic>
      <p:sp>
        <p:nvSpPr>
          <p:cNvPr id="7" name="Left Arrow 6">
            <a:hlinkClick r:id="" action="ppaction://hlinkshowjump?jump=lastslideviewed"/>
          </p:cNvPr>
          <p:cNvSpPr/>
          <p:nvPr/>
        </p:nvSpPr>
        <p:spPr>
          <a:xfrm>
            <a:off x="609600" y="5562600"/>
            <a:ext cx="20574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1" name="Picture 10" descr="μπραβ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295400"/>
            <a:ext cx="4343400" cy="3429000"/>
          </a:xfrm>
          <a:prstGeom prst="rect">
            <a:avLst/>
          </a:prstGeom>
        </p:spPr>
      </p:pic>
      <p:sp>
        <p:nvSpPr>
          <p:cNvPr id="13" name="Right Arrow 12">
            <a:hlinkClick r:id="" action="ppaction://hlinkshowjump?jump=lastslideviewed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ool-Theme-Frame-19700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6096000" cy="3124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l-GR" sz="3600" b="1" dirty="0"/>
              <a:t/>
            </a:r>
            <a:br>
              <a:rPr lang="el-GR" sz="3600" b="1" dirty="0"/>
            </a:br>
            <a:r>
              <a:rPr lang="el-GR" sz="3600" b="1" dirty="0"/>
              <a:t>Τα ουδέτερα ουσιαστικά τελειώνουν σε γιώτα (ι).</a:t>
            </a:r>
            <a:br>
              <a:rPr lang="el-GR" sz="3600" b="1" dirty="0"/>
            </a:b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971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990600"/>
            <a:ext cx="9144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l-GR" sz="6600" dirty="0"/>
              <a:t>  ι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3276600"/>
            <a:ext cx="25146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l-GR" sz="4800" dirty="0"/>
              <a:t>  </a:t>
            </a:r>
            <a:r>
              <a:rPr lang="el-GR" sz="4800" b="1" dirty="0"/>
              <a:t>το</a:t>
            </a:r>
            <a:r>
              <a:rPr lang="el-GR" sz="4800" dirty="0"/>
              <a:t> παπ</a:t>
            </a:r>
            <a:r>
              <a:rPr lang="el-GR" sz="4800" b="1" dirty="0"/>
              <a:t>ί</a:t>
            </a:r>
            <a:endParaRPr lang="en-US" sz="4800" b="1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ool-Theme-Frame-19700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6096000" cy="3124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l-GR" sz="3600" b="1" dirty="0"/>
              <a:t/>
            </a:r>
            <a:br>
              <a:rPr lang="el-GR" sz="3600" b="1" dirty="0"/>
            </a:br>
            <a:r>
              <a:rPr lang="el-GR" sz="3600" b="1" dirty="0"/>
              <a:t>Τα θηλυκά ουσιαστικά τελειώνουν σε ήτα (η).</a:t>
            </a:r>
            <a:br>
              <a:rPr lang="el-GR" sz="3600" b="1" dirty="0"/>
            </a:b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971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990600"/>
            <a:ext cx="9144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6600" dirty="0"/>
              <a:t> η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3048000"/>
            <a:ext cx="22098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6600" dirty="0"/>
              <a:t> </a:t>
            </a:r>
            <a:r>
              <a:rPr lang="el-GR" sz="4800" b="1" dirty="0"/>
              <a:t>η</a:t>
            </a:r>
            <a:r>
              <a:rPr lang="el-GR" sz="4800" dirty="0"/>
              <a:t> φίλ</a:t>
            </a:r>
            <a:r>
              <a:rPr lang="el-GR" sz="4800" b="1" dirty="0"/>
              <a:t>η</a:t>
            </a:r>
            <a:endParaRPr lang="en-US" sz="4800" b="1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ool-Theme-Frame-19700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6096000" cy="3124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l-GR" sz="3600" b="1" dirty="0"/>
              <a:t/>
            </a:r>
            <a:br>
              <a:rPr lang="el-GR" sz="3600" b="1" dirty="0"/>
            </a:br>
            <a:r>
              <a:rPr lang="el-GR" sz="3600" b="1" dirty="0"/>
              <a:t/>
            </a:r>
            <a:br>
              <a:rPr lang="el-GR" sz="3600" b="1" dirty="0"/>
            </a:br>
            <a:r>
              <a:rPr lang="el-GR" sz="3600" b="1" dirty="0"/>
              <a:t>Ο πληθυντικός των ουσιαστικών  τελειώνει σε οι.</a:t>
            </a:r>
            <a:br>
              <a:rPr lang="el-GR" sz="3600" b="1" dirty="0"/>
            </a:br>
            <a:r>
              <a:rPr lang="el-GR" sz="3600" b="1" dirty="0"/>
              <a:t>Ο καλός – </a:t>
            </a:r>
            <a:r>
              <a:rPr lang="el-GR" sz="3600" b="1" dirty="0">
                <a:solidFill>
                  <a:schemeClr val="accent6">
                    <a:lumMod val="75000"/>
                  </a:schemeClr>
                </a:solidFill>
              </a:rPr>
              <a:t>οι</a:t>
            </a:r>
            <a:r>
              <a:rPr lang="el-GR" sz="3600" b="1" dirty="0"/>
              <a:t> καλ</a:t>
            </a:r>
            <a:r>
              <a:rPr lang="el-GR" sz="3600" b="1" dirty="0">
                <a:solidFill>
                  <a:schemeClr val="accent6">
                    <a:lumMod val="75000"/>
                  </a:schemeClr>
                </a:solidFill>
              </a:rPr>
              <a:t>οί</a:t>
            </a:r>
            <a:r>
              <a:rPr lang="el-GR" sz="3600" b="1" dirty="0"/>
              <a:t/>
            </a:r>
            <a:br>
              <a:rPr lang="el-GR" sz="3600" b="1" dirty="0"/>
            </a:b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971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990600"/>
            <a:ext cx="990600" cy="10926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6500" dirty="0"/>
              <a:t>οι</a:t>
            </a:r>
            <a:endParaRPr lang="en-US" sz="65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4800" dirty="0"/>
              <a:t>  Το </a:t>
            </a:r>
            <a:r>
              <a:rPr lang="el-GR" sz="4800" dirty="0" err="1"/>
              <a:t>αγόρ</a:t>
            </a:r>
            <a:r>
              <a:rPr lang="el-GR" sz="4800" dirty="0"/>
              <a:t>____ τρώει μια μπανάνα. 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1905000" y="2438400"/>
            <a:ext cx="16764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8000" dirty="0"/>
              <a:t>  ι</a:t>
            </a:r>
            <a:endParaRPr lang="en-US" sz="8000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257800" y="24384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pic>
        <p:nvPicPr>
          <p:cNvPr id="9" name="Picture 8" descr="babab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4267200"/>
            <a:ext cx="3200400" cy="2343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l-GR" sz="5000" dirty="0"/>
              <a:t>Οι </a:t>
            </a:r>
            <a:r>
              <a:rPr lang="el-GR" sz="5000" dirty="0" err="1"/>
              <a:t>φίλ</a:t>
            </a:r>
            <a:r>
              <a:rPr lang="el-GR" sz="5000" dirty="0"/>
              <a:t>___ παίζουν ποδόσφαιρο.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kj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4648200"/>
            <a:ext cx="44196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8580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2209800" y="2590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800600" y="2590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 </a:t>
            </a:r>
            <a:r>
              <a:rPr lang="en-US" sz="5000" dirty="0"/>
              <a:t>To </a:t>
            </a:r>
            <a:r>
              <a:rPr lang="el-GR" sz="5000" dirty="0" err="1"/>
              <a:t>μολύβ</a:t>
            </a:r>
            <a:r>
              <a:rPr lang="el-GR" sz="5000" dirty="0"/>
              <a:t>____ είναι μέσα στην κασετίνα.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10" name="Picture 9" descr="pe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876800"/>
            <a:ext cx="3810000" cy="16287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14600" y="3048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876800" y="30480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ι</a:t>
            </a:r>
            <a:endParaRPr lang="en-US" sz="8000" dirty="0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10200"/>
            <a:ext cx="1981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6000" dirty="0"/>
              <a:t>  </a:t>
            </a:r>
          </a:p>
          <a:p>
            <a:pPr>
              <a:buNone/>
            </a:pPr>
            <a:r>
              <a:rPr lang="el-GR" sz="6000" dirty="0"/>
              <a:t>  </a:t>
            </a:r>
            <a:r>
              <a:rPr lang="en-US" sz="4400" dirty="0"/>
              <a:t>To </a:t>
            </a:r>
            <a:r>
              <a:rPr lang="el-GR" sz="4400" dirty="0"/>
              <a:t>αγαπημένο μάθημα της Ειρήνης είναι η </a:t>
            </a:r>
            <a:r>
              <a:rPr lang="el-GR" sz="4400" dirty="0" err="1"/>
              <a:t>μουσικ</a:t>
            </a:r>
            <a:r>
              <a:rPr lang="el-GR" sz="4400" dirty="0"/>
              <a:t>____.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n-US" sz="6000" dirty="0"/>
          </a:p>
        </p:txBody>
      </p:sp>
      <p:pic>
        <p:nvPicPr>
          <p:cNvPr id="9" name="Picture 8" descr="musi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648200"/>
            <a:ext cx="38100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705600" y="54102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1905000" y="2971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η</a:t>
            </a:r>
            <a:endParaRPr lang="en-US" sz="8000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724400" y="2971800"/>
            <a:ext cx="160020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6600" dirty="0"/>
              <a:t>  </a:t>
            </a:r>
            <a:r>
              <a:rPr lang="el-GR" sz="8000" dirty="0"/>
              <a:t>οι</a:t>
            </a:r>
            <a:endParaRPr lang="en-US" sz="8000" dirty="0"/>
          </a:p>
        </p:txBody>
      </p:sp>
    </p:spTree>
  </p:cSld>
  <p:clrMapOvr>
    <a:masterClrMapping/>
  </p:clrMapOvr>
  <p:transition advClick="0"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271</Words>
  <Application>Microsoft Office PowerPoint</Application>
  <PresentationFormat>On-screen Show (4:3)</PresentationFormat>
  <Paragraphs>113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Ώρα για παιχνίδι! </vt:lpstr>
      <vt:lpstr>Καταλήξεις ουσιαστικών.</vt:lpstr>
      <vt:lpstr> Τα ουδέτερα ουσιαστικά τελειώνουν σε γιώτα (ι). </vt:lpstr>
      <vt:lpstr> Τα θηλυκά ουσιαστικά τελειώνουν σε ήτα (η). </vt:lpstr>
      <vt:lpstr>  Ο πληθυντικός των ουσιαστικών  τελειώνει σε οι. Ο καλός – οι καλοί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Ώρα για παιχνίδι</dc:title>
  <dc:creator>lenovo</dc:creator>
  <cp:lastModifiedBy>lenovo</cp:lastModifiedBy>
  <cp:revision>186</cp:revision>
  <dcterms:created xsi:type="dcterms:W3CDTF">2020-04-08T15:12:06Z</dcterms:created>
  <dcterms:modified xsi:type="dcterms:W3CDTF">2020-04-09T17:53:36Z</dcterms:modified>
</cp:coreProperties>
</file>