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73" r:id="rId3"/>
    <p:sldId id="274" r:id="rId4"/>
    <p:sldId id="263" r:id="rId5"/>
    <p:sldId id="257" r:id="rId6"/>
    <p:sldId id="258" r:id="rId7"/>
    <p:sldId id="259" r:id="rId8"/>
    <p:sldId id="260" r:id="rId9"/>
    <p:sldId id="265" r:id="rId10"/>
    <p:sldId id="266" r:id="rId11"/>
    <p:sldId id="267" r:id="rId12"/>
    <p:sldId id="268" r:id="rId13"/>
    <p:sldId id="269" r:id="rId14"/>
    <p:sldId id="270" r:id="rId15"/>
    <p:sldId id="276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A12BC2-E559-4E0C-BCCB-80E8EA669E2A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886599-9412-47B6-BDCA-3A314B53375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857C0-4396-4628-8F3F-5FB3EB56026D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A3DD9-D476-49C7-BF6E-C1AAF68C22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857C0-4396-4628-8F3F-5FB3EB56026D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A3DD9-D476-49C7-BF6E-C1AAF68C22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857C0-4396-4628-8F3F-5FB3EB56026D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A3DD9-D476-49C7-BF6E-C1AAF68C22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857C0-4396-4628-8F3F-5FB3EB56026D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A3DD9-D476-49C7-BF6E-C1AAF68C22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857C0-4396-4628-8F3F-5FB3EB56026D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A3DD9-D476-49C7-BF6E-C1AAF68C22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857C0-4396-4628-8F3F-5FB3EB56026D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A3DD9-D476-49C7-BF6E-C1AAF68C22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857C0-4396-4628-8F3F-5FB3EB56026D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A3DD9-D476-49C7-BF6E-C1AAF68C22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857C0-4396-4628-8F3F-5FB3EB56026D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A3DD9-D476-49C7-BF6E-C1AAF68C22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857C0-4396-4628-8F3F-5FB3EB56026D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A3DD9-D476-49C7-BF6E-C1AAF68C22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857C0-4396-4628-8F3F-5FB3EB56026D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A3DD9-D476-49C7-BF6E-C1AAF68C22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857C0-4396-4628-8F3F-5FB3EB56026D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A3DD9-D476-49C7-BF6E-C1AAF68C22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9857C0-4396-4628-8F3F-5FB3EB56026D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8A3DD9-D476-49C7-BF6E-C1AAF68C2215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ular Callout 13"/>
          <p:cNvSpPr/>
          <p:nvPr/>
        </p:nvSpPr>
        <p:spPr>
          <a:xfrm>
            <a:off x="4572000" y="381000"/>
            <a:ext cx="3810000" cy="1524000"/>
          </a:xfrm>
          <a:prstGeom prst="wedgeRectCallout">
            <a:avLst>
              <a:gd name="adj1" fmla="val -85075"/>
              <a:gd name="adj2" fmla="val 56038"/>
            </a:avLst>
          </a:prstGeom>
          <a:solidFill>
            <a:schemeClr val="tx1"/>
          </a:solidFill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4800" b="1" dirty="0" smtClean="0">
                <a:solidFill>
                  <a:srgbClr val="FF0000"/>
                </a:solidFill>
              </a:rPr>
              <a:t>Ώρα για ανάγνωση</a:t>
            </a:r>
            <a:r>
              <a:rPr lang="el-GR" sz="4800" dirty="0" smtClean="0">
                <a:solidFill>
                  <a:srgbClr val="FF0000"/>
                </a:solidFill>
              </a:rPr>
              <a:t>!</a:t>
            </a:r>
            <a:endParaRPr lang="en-US" sz="4800" dirty="0">
              <a:solidFill>
                <a:srgbClr val="FF0000"/>
              </a:solidFill>
            </a:endParaRPr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Γεωργία Παφίτη</a:t>
            </a:r>
            <a:endParaRPr lang="en-US"/>
          </a:p>
        </p:txBody>
      </p:sp>
      <p:pic>
        <p:nvPicPr>
          <p:cNvPr id="16" name="Picture 15" descr="boy-in-shorts-clipar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3400" y="1143000"/>
            <a:ext cx="4343400" cy="523948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762000" y="4800600"/>
            <a:ext cx="2209800" cy="83099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l-GR" sz="4800" b="1" dirty="0" smtClean="0">
                <a:solidFill>
                  <a:schemeClr val="bg2">
                    <a:lumMod val="75000"/>
                  </a:schemeClr>
                </a:solidFill>
              </a:rPr>
              <a:t>  </a:t>
            </a:r>
            <a:r>
              <a:rPr lang="el-GR" sz="4800" b="1" dirty="0" smtClean="0">
                <a:solidFill>
                  <a:srgbClr val="FF0000"/>
                </a:solidFill>
              </a:rPr>
              <a:t>τσ</a:t>
            </a:r>
            <a:r>
              <a:rPr lang="el-GR" sz="4800" b="1" dirty="0" smtClean="0">
                <a:solidFill>
                  <a:schemeClr val="bg2">
                    <a:lumMod val="75000"/>
                  </a:schemeClr>
                </a:solidFill>
              </a:rPr>
              <a:t>άι</a:t>
            </a:r>
            <a:endParaRPr lang="en-US" sz="48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953000" y="4800600"/>
            <a:ext cx="2971800" cy="83099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l-GR" sz="4800" b="1" dirty="0" smtClean="0">
                <a:solidFill>
                  <a:srgbClr val="FF0000"/>
                </a:solidFill>
              </a:rPr>
              <a:t>τσ</a:t>
            </a:r>
            <a:r>
              <a:rPr lang="el-GR" sz="4800" b="1" dirty="0" smtClean="0">
                <a:solidFill>
                  <a:schemeClr val="bg2">
                    <a:lumMod val="75000"/>
                  </a:schemeClr>
                </a:solidFill>
              </a:rPr>
              <a:t>εκούρι</a:t>
            </a:r>
            <a:endParaRPr lang="en-US" sz="48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114800" y="0"/>
            <a:ext cx="1219200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l-GR" sz="8800" b="0" cap="none" spc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τσ</a:t>
            </a:r>
            <a:endParaRPr lang="en-US" sz="88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5" name="Picture 4" descr="tsai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2000" y="1905000"/>
            <a:ext cx="2362200" cy="21336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7" name="Picture 6" descr="τσεκουρι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486400" y="1981200"/>
            <a:ext cx="2143125" cy="2143125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609600" y="4724400"/>
            <a:ext cx="2209800" cy="830997"/>
          </a:xfrm>
          <a:prstGeom prst="rect">
            <a:avLst/>
          </a:prstGeom>
          <a:solidFill>
            <a:schemeClr val="tx1"/>
          </a:solidFill>
          <a:ln w="38100">
            <a:solidFill>
              <a:srgbClr val="FF0000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l-GR" sz="4800" b="1" dirty="0" smtClean="0">
                <a:solidFill>
                  <a:srgbClr val="FF0000"/>
                </a:solidFill>
              </a:rPr>
              <a:t> τσ</a:t>
            </a:r>
            <a:r>
              <a:rPr lang="el-GR" sz="4800" b="1" dirty="0" smtClean="0">
                <a:solidFill>
                  <a:schemeClr val="bg2">
                    <a:lumMod val="75000"/>
                  </a:schemeClr>
                </a:solidFill>
              </a:rPr>
              <a:t>ίρκο</a:t>
            </a:r>
            <a:endParaRPr lang="en-US" sz="48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953000" y="4724400"/>
            <a:ext cx="3276600" cy="830997"/>
          </a:xfrm>
          <a:prstGeom prst="rect">
            <a:avLst/>
          </a:prstGeom>
          <a:solidFill>
            <a:schemeClr val="tx1"/>
          </a:solidFill>
          <a:ln w="38100">
            <a:solidFill>
              <a:srgbClr val="FF0000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l-GR" sz="4800" b="1" dirty="0" smtClean="0">
                <a:solidFill>
                  <a:schemeClr val="bg2">
                    <a:lumMod val="75000"/>
                  </a:schemeClr>
                </a:solidFill>
              </a:rPr>
              <a:t> παλιά</a:t>
            </a:r>
            <a:r>
              <a:rPr lang="el-GR" sz="4800" b="1" dirty="0" smtClean="0">
                <a:solidFill>
                  <a:srgbClr val="FF0000"/>
                </a:solidFill>
              </a:rPr>
              <a:t>τσ</a:t>
            </a:r>
            <a:r>
              <a:rPr lang="el-GR" sz="4800" b="1" dirty="0" smtClean="0">
                <a:solidFill>
                  <a:schemeClr val="bg2">
                    <a:lumMod val="75000"/>
                  </a:schemeClr>
                </a:solidFill>
              </a:rPr>
              <a:t>ος</a:t>
            </a:r>
            <a:endParaRPr lang="en-US" sz="48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114800" y="0"/>
            <a:ext cx="1219200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l-GR" sz="8800" b="0" cap="none" spc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τσ</a:t>
            </a:r>
            <a:endParaRPr lang="en-US" sz="88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5" name="Picture 4" descr="τσρκοοοο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8200" y="1676400"/>
            <a:ext cx="2590800" cy="2219325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6" name="Picture 5" descr="παλιατσος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410200" y="1752600"/>
            <a:ext cx="2514600" cy="21336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533400" y="4800600"/>
            <a:ext cx="2590800" cy="830997"/>
          </a:xfrm>
          <a:prstGeom prst="rect">
            <a:avLst/>
          </a:prstGeom>
          <a:solidFill>
            <a:schemeClr val="tx1"/>
          </a:solidFill>
          <a:ln w="38100">
            <a:solidFill>
              <a:srgbClr val="FF0000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l-GR" sz="4800" b="1" dirty="0" smtClean="0">
                <a:solidFill>
                  <a:schemeClr val="bg2">
                    <a:lumMod val="75000"/>
                  </a:schemeClr>
                </a:solidFill>
              </a:rPr>
              <a:t> βαλί</a:t>
            </a:r>
            <a:r>
              <a:rPr lang="el-GR" sz="4800" b="1" dirty="0" smtClean="0">
                <a:solidFill>
                  <a:srgbClr val="FF0000"/>
                </a:solidFill>
              </a:rPr>
              <a:t>τσ</a:t>
            </a:r>
            <a:r>
              <a:rPr lang="el-GR" sz="4800" b="1" dirty="0" smtClean="0">
                <a:solidFill>
                  <a:schemeClr val="bg2">
                    <a:lumMod val="75000"/>
                  </a:schemeClr>
                </a:solidFill>
              </a:rPr>
              <a:t>α</a:t>
            </a:r>
            <a:endParaRPr lang="en-US" sz="48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800600" y="4724400"/>
            <a:ext cx="3124200" cy="830997"/>
          </a:xfrm>
          <a:prstGeom prst="rect">
            <a:avLst/>
          </a:prstGeom>
          <a:solidFill>
            <a:schemeClr val="tx1"/>
          </a:solidFill>
          <a:ln w="38100">
            <a:solidFill>
              <a:srgbClr val="FF0000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l-GR" sz="4800" b="1" dirty="0" smtClean="0">
                <a:solidFill>
                  <a:schemeClr val="bg2">
                    <a:lumMod val="75000"/>
                  </a:schemeClr>
                </a:solidFill>
              </a:rPr>
              <a:t>παπού</a:t>
            </a:r>
            <a:r>
              <a:rPr lang="el-GR" sz="4800" b="1" dirty="0" smtClean="0">
                <a:solidFill>
                  <a:srgbClr val="FF0000"/>
                </a:solidFill>
              </a:rPr>
              <a:t>τσ</a:t>
            </a:r>
            <a:r>
              <a:rPr lang="el-GR" sz="4800" b="1" dirty="0" smtClean="0">
                <a:solidFill>
                  <a:schemeClr val="bg2">
                    <a:lumMod val="75000"/>
                  </a:schemeClr>
                </a:solidFill>
              </a:rPr>
              <a:t>ια</a:t>
            </a:r>
            <a:endParaRPr lang="en-US" sz="48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114800" y="0"/>
            <a:ext cx="1219200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l-GR" sz="8800" b="0" cap="none" spc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τσ</a:t>
            </a:r>
            <a:endParaRPr lang="en-US" sz="88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5" name="Picture 4" descr="balitsa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0" y="2057400"/>
            <a:ext cx="2667000" cy="207645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6" name="Picture 5" descr="paputsi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34000" y="2057400"/>
            <a:ext cx="2667000" cy="18669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457200" y="4800600"/>
            <a:ext cx="2514600" cy="830997"/>
          </a:xfrm>
          <a:prstGeom prst="rect">
            <a:avLst/>
          </a:prstGeom>
          <a:solidFill>
            <a:schemeClr val="tx1"/>
          </a:solidFill>
          <a:ln w="38100">
            <a:solidFill>
              <a:srgbClr val="FF0000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l-GR" sz="4800" b="1" dirty="0" smtClean="0">
                <a:solidFill>
                  <a:schemeClr val="bg2">
                    <a:lumMod val="75000"/>
                  </a:schemeClr>
                </a:solidFill>
              </a:rPr>
              <a:t>  </a:t>
            </a:r>
            <a:r>
              <a:rPr lang="el-GR" sz="4800" b="1" dirty="0" smtClean="0">
                <a:solidFill>
                  <a:srgbClr val="FF0000"/>
                </a:solidFill>
              </a:rPr>
              <a:t>τσ</a:t>
            </a:r>
            <a:r>
              <a:rPr lang="el-GR" sz="4800" b="1" dirty="0" smtClean="0">
                <a:solidFill>
                  <a:schemeClr val="bg2">
                    <a:lumMod val="75000"/>
                  </a:schemeClr>
                </a:solidFill>
              </a:rPr>
              <a:t>έπη</a:t>
            </a:r>
            <a:endParaRPr lang="en-US" sz="48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410200" y="4800600"/>
            <a:ext cx="2514600" cy="830997"/>
          </a:xfrm>
          <a:prstGeom prst="rect">
            <a:avLst/>
          </a:prstGeom>
          <a:solidFill>
            <a:schemeClr val="tx1"/>
          </a:solidFill>
          <a:ln w="38100">
            <a:solidFill>
              <a:srgbClr val="FF0000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l-GR" sz="4800" b="1" dirty="0" smtClean="0">
                <a:solidFill>
                  <a:schemeClr val="bg2">
                    <a:lumMod val="75000"/>
                  </a:schemeClr>
                </a:solidFill>
              </a:rPr>
              <a:t> κορί</a:t>
            </a:r>
            <a:r>
              <a:rPr lang="el-GR" sz="4800" b="1" dirty="0" smtClean="0">
                <a:solidFill>
                  <a:srgbClr val="FF0000"/>
                </a:solidFill>
              </a:rPr>
              <a:t>τσ</a:t>
            </a:r>
            <a:r>
              <a:rPr lang="el-GR" sz="4800" b="1" dirty="0" smtClean="0">
                <a:solidFill>
                  <a:schemeClr val="bg2">
                    <a:lumMod val="75000"/>
                  </a:schemeClr>
                </a:solidFill>
              </a:rPr>
              <a:t>ι</a:t>
            </a:r>
            <a:endParaRPr lang="en-US" sz="48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114800" y="0"/>
            <a:ext cx="1219200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l-GR" sz="8800" b="0" cap="none" spc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τσ</a:t>
            </a:r>
            <a:endParaRPr lang="en-US" sz="88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5" name="Picture 4" descr="tsep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2000" y="1524000"/>
            <a:ext cx="2438400" cy="25146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6" name="Picture 5" descr="koritsi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15000" y="1676400"/>
            <a:ext cx="2133600" cy="26670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381000" y="4495800"/>
            <a:ext cx="2590800" cy="830997"/>
          </a:xfrm>
          <a:prstGeom prst="rect">
            <a:avLst/>
          </a:prstGeom>
          <a:solidFill>
            <a:schemeClr val="tx1"/>
          </a:solidFill>
          <a:ln w="38100">
            <a:solidFill>
              <a:srgbClr val="00B0F0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l-GR" sz="4800" b="1" dirty="0" smtClean="0">
                <a:solidFill>
                  <a:srgbClr val="00B0F0"/>
                </a:solidFill>
              </a:rPr>
              <a:t> κορίτσι</a:t>
            </a:r>
            <a:endParaRPr lang="en-US" sz="4800" b="1" dirty="0">
              <a:solidFill>
                <a:srgbClr val="00B0F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410200" y="4495800"/>
            <a:ext cx="2590800" cy="830997"/>
          </a:xfrm>
          <a:prstGeom prst="rect">
            <a:avLst/>
          </a:prstGeom>
          <a:solidFill>
            <a:schemeClr val="tx1"/>
          </a:solidFill>
          <a:ln w="38100">
            <a:solidFill>
              <a:srgbClr val="FFC000"/>
            </a:solidFill>
            <a:prstDash val="dashDot"/>
          </a:ln>
        </p:spPr>
        <p:txBody>
          <a:bodyPr wrap="square" rtlCol="0">
            <a:spAutoFit/>
          </a:bodyPr>
          <a:lstStyle/>
          <a:p>
            <a:r>
              <a:rPr lang="el-GR" sz="4800" b="1" dirty="0" smtClean="0">
                <a:solidFill>
                  <a:schemeClr val="accent6"/>
                </a:solidFill>
              </a:rPr>
              <a:t>  πίτσα</a:t>
            </a:r>
            <a:endParaRPr lang="en-US" sz="4800" b="1" dirty="0">
              <a:solidFill>
                <a:schemeClr val="accent6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114800" y="0"/>
            <a:ext cx="1219200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l-GR" sz="8800" b="0" cap="none" spc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τσ</a:t>
            </a:r>
            <a:endParaRPr lang="en-US" sz="88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5800" y="1371600"/>
            <a:ext cx="8077200" cy="1077218"/>
          </a:xfrm>
          <a:prstGeom prst="rect">
            <a:avLst/>
          </a:prstGeom>
          <a:solidFill>
            <a:schemeClr val="tx1"/>
          </a:solidFill>
          <a:ln w="38100">
            <a:solidFill>
              <a:srgbClr val="FF0000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l-GR" sz="3200" dirty="0" smtClean="0">
                <a:solidFill>
                  <a:schemeClr val="bg2">
                    <a:lumMod val="75000"/>
                  </a:schemeClr>
                </a:solidFill>
              </a:rPr>
              <a:t>Γράψε 5 προτάσεις χρησιμοποιώντας τις πιο κάτω λέξεις.</a:t>
            </a:r>
            <a:endParaRPr lang="en-US" sz="32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" y="3048000"/>
            <a:ext cx="2667000" cy="830997"/>
          </a:xfrm>
          <a:prstGeom prst="rect">
            <a:avLst/>
          </a:prstGeom>
          <a:solidFill>
            <a:schemeClr val="tx1"/>
          </a:solidFill>
          <a:ln w="38100">
            <a:solidFill>
              <a:srgbClr val="FF0000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l-GR" sz="4800" b="1" dirty="0" smtClean="0">
                <a:solidFill>
                  <a:srgbClr val="FF0000"/>
                </a:solidFill>
              </a:rPr>
              <a:t>βαλίτσα</a:t>
            </a:r>
            <a:endParaRPr lang="en-US" sz="4800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486400" y="3124200"/>
            <a:ext cx="2362200" cy="830997"/>
          </a:xfrm>
          <a:prstGeom prst="rect">
            <a:avLst/>
          </a:prstGeom>
          <a:solidFill>
            <a:schemeClr val="tx1"/>
          </a:solidFill>
          <a:ln w="38100">
            <a:solidFill>
              <a:srgbClr val="7030A0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l-GR" sz="4800" b="1" dirty="0" smtClean="0">
                <a:solidFill>
                  <a:srgbClr val="7030A0"/>
                </a:solidFill>
              </a:rPr>
              <a:t>  τσίρκο</a:t>
            </a:r>
            <a:endParaRPr lang="en-US" sz="4800" b="1" dirty="0">
              <a:solidFill>
                <a:srgbClr val="7030A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429000" y="5715000"/>
            <a:ext cx="2209800" cy="830997"/>
          </a:xfrm>
          <a:prstGeom prst="rect">
            <a:avLst/>
          </a:prstGeom>
          <a:solidFill>
            <a:schemeClr val="tx1"/>
          </a:solidFill>
          <a:ln w="38100">
            <a:solidFill>
              <a:srgbClr val="92D050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l-GR" sz="4800" b="1" dirty="0" smtClean="0">
                <a:solidFill>
                  <a:schemeClr val="bg2">
                    <a:lumMod val="75000"/>
                  </a:schemeClr>
                </a:solidFill>
              </a:rPr>
              <a:t>   </a:t>
            </a:r>
            <a:r>
              <a:rPr lang="el-GR" sz="4800" b="1" dirty="0" smtClean="0">
                <a:solidFill>
                  <a:srgbClr val="00B050"/>
                </a:solidFill>
              </a:rPr>
              <a:t>τσάι</a:t>
            </a:r>
            <a:endParaRPr lang="en-US" sz="4800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6248400" y="533400"/>
            <a:ext cx="2590800" cy="830997"/>
          </a:xfrm>
          <a:prstGeom prst="rect">
            <a:avLst/>
          </a:prstGeom>
          <a:solidFill>
            <a:schemeClr val="tx1"/>
          </a:solidFill>
          <a:ln w="38100">
            <a:solidFill>
              <a:srgbClr val="00B0F0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l-GR" sz="4800" b="1" dirty="0" smtClean="0">
                <a:solidFill>
                  <a:srgbClr val="00B0F0"/>
                </a:solidFill>
              </a:rPr>
              <a:t> κορίτσι</a:t>
            </a:r>
            <a:endParaRPr lang="en-US" sz="4800" b="1" dirty="0">
              <a:solidFill>
                <a:srgbClr val="00B0F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096000" y="4191000"/>
            <a:ext cx="2743200" cy="830997"/>
          </a:xfrm>
          <a:prstGeom prst="rect">
            <a:avLst/>
          </a:prstGeom>
          <a:solidFill>
            <a:schemeClr val="tx1"/>
          </a:solidFill>
          <a:ln w="38100">
            <a:solidFill>
              <a:srgbClr val="FFC000"/>
            </a:solidFill>
            <a:prstDash val="dashDot"/>
          </a:ln>
        </p:spPr>
        <p:txBody>
          <a:bodyPr wrap="square" rtlCol="0">
            <a:spAutoFit/>
          </a:bodyPr>
          <a:lstStyle/>
          <a:p>
            <a:r>
              <a:rPr lang="el-GR" sz="4800" b="1" dirty="0" smtClean="0">
                <a:solidFill>
                  <a:schemeClr val="accent6"/>
                </a:solidFill>
              </a:rPr>
              <a:t>   πίτσα</a:t>
            </a:r>
            <a:endParaRPr lang="en-US" sz="4800" b="1" dirty="0">
              <a:solidFill>
                <a:schemeClr val="accent6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114800" y="0"/>
            <a:ext cx="1219200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l-GR" sz="8800" b="0" cap="none" spc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τσ</a:t>
            </a:r>
            <a:endParaRPr lang="en-US" sz="88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096000" y="5562600"/>
            <a:ext cx="2667000" cy="830997"/>
          </a:xfrm>
          <a:prstGeom prst="rect">
            <a:avLst/>
          </a:prstGeom>
          <a:solidFill>
            <a:schemeClr val="tx1"/>
          </a:solidFill>
          <a:ln w="38100">
            <a:solidFill>
              <a:srgbClr val="FF0000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l-GR" sz="4800" b="1" dirty="0" smtClean="0">
                <a:solidFill>
                  <a:srgbClr val="FF0000"/>
                </a:solidFill>
              </a:rPr>
              <a:t>βαλίτσα</a:t>
            </a:r>
            <a:endParaRPr lang="en-US" sz="4800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172200" y="2895600"/>
            <a:ext cx="2667000" cy="830997"/>
          </a:xfrm>
          <a:prstGeom prst="rect">
            <a:avLst/>
          </a:prstGeom>
          <a:solidFill>
            <a:schemeClr val="tx1"/>
          </a:solidFill>
          <a:ln w="38100">
            <a:solidFill>
              <a:srgbClr val="7030A0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l-GR" sz="4800" b="1" dirty="0" smtClean="0">
                <a:solidFill>
                  <a:srgbClr val="7030A0"/>
                </a:solidFill>
              </a:rPr>
              <a:t>  τσίρκο</a:t>
            </a:r>
            <a:endParaRPr lang="en-US" sz="4800" b="1" dirty="0">
              <a:solidFill>
                <a:srgbClr val="7030A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248400" y="1676400"/>
            <a:ext cx="2590800" cy="830997"/>
          </a:xfrm>
          <a:prstGeom prst="rect">
            <a:avLst/>
          </a:prstGeom>
          <a:solidFill>
            <a:schemeClr val="tx1"/>
          </a:solidFill>
          <a:ln w="38100">
            <a:solidFill>
              <a:srgbClr val="92D050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l-GR" sz="4800" b="1" dirty="0" smtClean="0">
                <a:solidFill>
                  <a:schemeClr val="bg2">
                    <a:lumMod val="75000"/>
                  </a:schemeClr>
                </a:solidFill>
              </a:rPr>
              <a:t>   </a:t>
            </a:r>
            <a:r>
              <a:rPr lang="el-GR" sz="4800" b="1" dirty="0" smtClean="0">
                <a:solidFill>
                  <a:srgbClr val="00B050"/>
                </a:solidFill>
              </a:rPr>
              <a:t>τσάι</a:t>
            </a:r>
            <a:endParaRPr lang="en-US" sz="4800" b="1" dirty="0">
              <a:solidFill>
                <a:srgbClr val="00B050"/>
              </a:solidFill>
            </a:endParaRPr>
          </a:p>
        </p:txBody>
      </p:sp>
      <p:pic>
        <p:nvPicPr>
          <p:cNvPr id="14" name="Picture 13" descr="boy-in-shorts-clipar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28600"/>
            <a:ext cx="5638800" cy="6400800"/>
          </a:xfrm>
          <a:prstGeom prst="rect">
            <a:avLst/>
          </a:prstGeom>
        </p:spPr>
      </p:pic>
      <p:sp>
        <p:nvSpPr>
          <p:cNvPr id="17" name="Oval 16"/>
          <p:cNvSpPr/>
          <p:nvPr/>
        </p:nvSpPr>
        <p:spPr>
          <a:xfrm>
            <a:off x="-152400" y="228600"/>
            <a:ext cx="2667000" cy="2209800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200" b="1" dirty="0" smtClean="0"/>
              <a:t>Γράψε 5 προτάσεις που να περιέχουν τις πιο κάτω λέξεις.</a:t>
            </a:r>
            <a:endParaRPr lang="en-US" sz="2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4114800" y="0"/>
            <a:ext cx="1219200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l-GR" sz="8800" b="0" cap="none" spc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τσ</a:t>
            </a:r>
            <a:endParaRPr lang="en-US" sz="88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657600" y="1524000"/>
            <a:ext cx="4876800" cy="1015663"/>
          </a:xfrm>
          <a:prstGeom prst="rect">
            <a:avLst/>
          </a:prstGeom>
          <a:solidFill>
            <a:schemeClr val="tx1"/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l-GR" sz="3000" b="1" dirty="0" smtClean="0">
                <a:solidFill>
                  <a:schemeClr val="bg2">
                    <a:lumMod val="75000"/>
                  </a:schemeClr>
                </a:solidFill>
              </a:rPr>
              <a:t>Κάθε πρόταση αρχίζει με κεφαλαίο.  </a:t>
            </a:r>
            <a:endParaRPr lang="en-US" sz="30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114800" y="5257800"/>
            <a:ext cx="4343400" cy="1015663"/>
          </a:xfrm>
          <a:prstGeom prst="rect">
            <a:avLst/>
          </a:prstGeom>
          <a:solidFill>
            <a:schemeClr val="tx1"/>
          </a:solidFill>
          <a:ln w="3810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l-GR" sz="3000" b="1" dirty="0" smtClean="0">
                <a:solidFill>
                  <a:schemeClr val="bg2">
                    <a:lumMod val="75000"/>
                  </a:schemeClr>
                </a:solidFill>
              </a:rPr>
              <a:t>Στο τέλος της πρότασης βάζουμε τελεία.</a:t>
            </a:r>
            <a:endParaRPr lang="en-US" sz="30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657600" y="3048000"/>
            <a:ext cx="5029200" cy="584775"/>
          </a:xfrm>
          <a:prstGeom prst="rect">
            <a:avLst/>
          </a:prstGeom>
          <a:solidFill>
            <a:schemeClr val="tx1"/>
          </a:solidFill>
          <a:ln w="3810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l-GR" sz="3200" b="1" dirty="0" smtClean="0">
                <a:solidFill>
                  <a:schemeClr val="bg2">
                    <a:lumMod val="75000"/>
                  </a:schemeClr>
                </a:solidFill>
              </a:rPr>
              <a:t>Γράφω όμορφα γράμματα.</a:t>
            </a:r>
            <a:endParaRPr lang="en-US" sz="32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038600" y="4114800"/>
            <a:ext cx="4267200" cy="584775"/>
          </a:xfrm>
          <a:prstGeom prst="rect">
            <a:avLst/>
          </a:prstGeom>
          <a:solidFill>
            <a:schemeClr val="tx1"/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l-GR" sz="3200" b="1" dirty="0" smtClean="0">
                <a:solidFill>
                  <a:schemeClr val="bg2">
                    <a:lumMod val="75000"/>
                  </a:schemeClr>
                </a:solidFill>
              </a:rPr>
              <a:t>Τονίζω τις λέξεις μου.</a:t>
            </a:r>
          </a:p>
        </p:txBody>
      </p:sp>
      <p:pic>
        <p:nvPicPr>
          <p:cNvPr id="17" name="Picture 16" descr="boy-in-shorts-clipar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295400"/>
            <a:ext cx="3772427" cy="5239482"/>
          </a:xfrm>
          <a:prstGeom prst="rect">
            <a:avLst/>
          </a:prstGeom>
        </p:spPr>
      </p:pic>
      <p:sp>
        <p:nvSpPr>
          <p:cNvPr id="19" name="Oval 18"/>
          <p:cNvSpPr/>
          <p:nvPr/>
        </p:nvSpPr>
        <p:spPr>
          <a:xfrm>
            <a:off x="0" y="1143000"/>
            <a:ext cx="1905000" cy="1905000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b="1" dirty="0" smtClean="0"/>
              <a:t>Θυμάμαι ότι</a:t>
            </a:r>
            <a:r>
              <a:rPr lang="el-GR" sz="3000" b="1" dirty="0" smtClean="0"/>
              <a:t>:</a:t>
            </a:r>
            <a:endParaRPr lang="en-US" sz="3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ular Callout 13"/>
          <p:cNvSpPr/>
          <p:nvPr/>
        </p:nvSpPr>
        <p:spPr>
          <a:xfrm>
            <a:off x="3276600" y="457200"/>
            <a:ext cx="5029200" cy="1524000"/>
          </a:xfrm>
          <a:prstGeom prst="wedgeRectCallout">
            <a:avLst>
              <a:gd name="adj1" fmla="val -73260"/>
              <a:gd name="adj2" fmla="val 69884"/>
            </a:avLst>
          </a:prstGeom>
          <a:solidFill>
            <a:schemeClr val="tx1"/>
          </a:solidFill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4000" b="1" dirty="0" smtClean="0">
                <a:solidFill>
                  <a:srgbClr val="FF0000"/>
                </a:solidFill>
              </a:rPr>
              <a:t>Μπορείς να διαβάσεις τις συλλαβές;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Γεωργία Παφίτη</a:t>
            </a:r>
            <a:endParaRPr lang="en-US"/>
          </a:p>
        </p:txBody>
      </p:sp>
      <p:pic>
        <p:nvPicPr>
          <p:cNvPr id="16" name="Picture 15" descr="boy-in-shorts-clipar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295400"/>
            <a:ext cx="4343400" cy="5239482"/>
          </a:xfrm>
          <a:prstGeom prst="rect">
            <a:avLst/>
          </a:prstGeom>
        </p:spPr>
      </p:pic>
      <p:sp>
        <p:nvSpPr>
          <p:cNvPr id="5" name="Heart 4"/>
          <p:cNvSpPr/>
          <p:nvPr/>
        </p:nvSpPr>
        <p:spPr>
          <a:xfrm>
            <a:off x="5257800" y="2362200"/>
            <a:ext cx="2590800" cy="1828800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867400" y="2971800"/>
            <a:ext cx="1219200" cy="70788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l-GR" sz="4000" dirty="0" smtClean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el-GR" sz="4000" b="1" dirty="0" err="1" smtClean="0">
                <a:solidFill>
                  <a:schemeClr val="bg2">
                    <a:lumMod val="75000"/>
                  </a:schemeClr>
                </a:solidFill>
              </a:rPr>
              <a:t>τσα</a:t>
            </a:r>
            <a:endParaRPr lang="en-US" sz="40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7" name="Heart 6"/>
          <p:cNvSpPr/>
          <p:nvPr/>
        </p:nvSpPr>
        <p:spPr>
          <a:xfrm>
            <a:off x="5334000" y="4495800"/>
            <a:ext cx="2362200" cy="1828800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5943600" y="5029200"/>
            <a:ext cx="1219200" cy="707886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sz="4000" dirty="0" smtClean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el-GR" sz="4000" b="1" dirty="0" smtClean="0">
                <a:solidFill>
                  <a:schemeClr val="bg2">
                    <a:lumMod val="75000"/>
                  </a:schemeClr>
                </a:solidFill>
              </a:rPr>
              <a:t>τσε</a:t>
            </a:r>
            <a:endParaRPr lang="en-US" sz="4000" b="1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ooter Placeholder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Γεωργία Παφίτη</a:t>
            </a:r>
            <a:endParaRPr lang="en-US"/>
          </a:p>
        </p:txBody>
      </p:sp>
      <p:sp>
        <p:nvSpPr>
          <p:cNvPr id="5" name="Heart 4"/>
          <p:cNvSpPr/>
          <p:nvPr/>
        </p:nvSpPr>
        <p:spPr>
          <a:xfrm>
            <a:off x="304800" y="381000"/>
            <a:ext cx="2590800" cy="2133600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Heart 8"/>
          <p:cNvSpPr/>
          <p:nvPr/>
        </p:nvSpPr>
        <p:spPr>
          <a:xfrm>
            <a:off x="3352800" y="457200"/>
            <a:ext cx="2590800" cy="1828800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990600" y="914400"/>
            <a:ext cx="1219200" cy="707886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l-GR" sz="4000" b="1" dirty="0" smtClean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el-GR" sz="4000" b="1" dirty="0" err="1" smtClean="0">
                <a:solidFill>
                  <a:schemeClr val="bg2">
                    <a:lumMod val="75000"/>
                  </a:schemeClr>
                </a:solidFill>
              </a:rPr>
              <a:t>τσο</a:t>
            </a:r>
            <a:endParaRPr lang="en-US" sz="40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962400" y="990600"/>
            <a:ext cx="1219200" cy="707886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l-GR" sz="4000" dirty="0" smtClean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el-GR" sz="4000" b="1" dirty="0" err="1" smtClean="0">
                <a:solidFill>
                  <a:schemeClr val="bg2">
                    <a:lumMod val="75000"/>
                  </a:schemeClr>
                </a:solidFill>
              </a:rPr>
              <a:t>τσο</a:t>
            </a:r>
            <a:endParaRPr lang="en-US" sz="40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12" name="Heart 11"/>
          <p:cNvSpPr/>
          <p:nvPr/>
        </p:nvSpPr>
        <p:spPr>
          <a:xfrm>
            <a:off x="6248400" y="457200"/>
            <a:ext cx="2590800" cy="1828800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6934200" y="990600"/>
            <a:ext cx="1219200" cy="707886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l-GR" sz="4000" dirty="0" smtClean="0">
                <a:solidFill>
                  <a:schemeClr val="bg2">
                    <a:lumMod val="75000"/>
                  </a:schemeClr>
                </a:solidFill>
              </a:rPr>
              <a:t>  </a:t>
            </a:r>
            <a:r>
              <a:rPr lang="el-GR" sz="4000" b="1" dirty="0" err="1" smtClean="0">
                <a:solidFill>
                  <a:schemeClr val="bg2">
                    <a:lumMod val="75000"/>
                  </a:schemeClr>
                </a:solidFill>
              </a:rPr>
              <a:t>τσι</a:t>
            </a:r>
            <a:endParaRPr lang="en-US" sz="40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17" name="Heart 16"/>
          <p:cNvSpPr/>
          <p:nvPr/>
        </p:nvSpPr>
        <p:spPr>
          <a:xfrm>
            <a:off x="381000" y="3200400"/>
            <a:ext cx="2590800" cy="1981200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1143000" y="3581400"/>
            <a:ext cx="1219200" cy="707886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l-GR" sz="4000" dirty="0" smtClean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el-GR" sz="4000" b="1" dirty="0" err="1" smtClean="0">
                <a:solidFill>
                  <a:schemeClr val="bg2">
                    <a:lumMod val="75000"/>
                  </a:schemeClr>
                </a:solidFill>
              </a:rPr>
              <a:t>τση</a:t>
            </a:r>
            <a:endParaRPr lang="en-US" sz="40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20" name="Heart 19"/>
          <p:cNvSpPr/>
          <p:nvPr/>
        </p:nvSpPr>
        <p:spPr>
          <a:xfrm>
            <a:off x="3505200" y="2971800"/>
            <a:ext cx="2590800" cy="1828800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Heart 22"/>
          <p:cNvSpPr/>
          <p:nvPr/>
        </p:nvSpPr>
        <p:spPr>
          <a:xfrm>
            <a:off x="6324600" y="2971800"/>
            <a:ext cx="2590800" cy="1828800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7086600" y="3505200"/>
            <a:ext cx="1219200" cy="707886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l-GR" sz="4000" dirty="0" smtClean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el-GR" sz="4000" b="1" dirty="0" err="1" smtClean="0">
                <a:solidFill>
                  <a:schemeClr val="bg2">
                    <a:lumMod val="75000"/>
                  </a:schemeClr>
                </a:solidFill>
              </a:rPr>
              <a:t>τσω</a:t>
            </a:r>
            <a:endParaRPr lang="en-US" sz="40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343400" y="3581400"/>
            <a:ext cx="1219200" cy="707886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l-GR" sz="4000" dirty="0" smtClean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el-GR" sz="4000" b="1" dirty="0" err="1" smtClean="0">
                <a:solidFill>
                  <a:schemeClr val="bg2">
                    <a:lumMod val="75000"/>
                  </a:schemeClr>
                </a:solidFill>
              </a:rPr>
              <a:t>τσυ</a:t>
            </a:r>
            <a:endParaRPr lang="en-US" sz="4000" b="1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Heart 6"/>
          <p:cNvSpPr/>
          <p:nvPr/>
        </p:nvSpPr>
        <p:spPr>
          <a:xfrm>
            <a:off x="381000" y="838200"/>
            <a:ext cx="2438400" cy="1828800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Heart 7"/>
          <p:cNvSpPr/>
          <p:nvPr/>
        </p:nvSpPr>
        <p:spPr>
          <a:xfrm>
            <a:off x="6248400" y="990600"/>
            <a:ext cx="2438400" cy="1828800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Heart 8"/>
          <p:cNvSpPr/>
          <p:nvPr/>
        </p:nvSpPr>
        <p:spPr>
          <a:xfrm>
            <a:off x="1219200" y="3886200"/>
            <a:ext cx="2133600" cy="1828800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Heart 9"/>
          <p:cNvSpPr/>
          <p:nvPr/>
        </p:nvSpPr>
        <p:spPr>
          <a:xfrm>
            <a:off x="6172200" y="4038600"/>
            <a:ext cx="2209800" cy="1828800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914400" y="1371600"/>
            <a:ext cx="1219200" cy="70788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l-GR" sz="4000" dirty="0" smtClean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el-GR" sz="4000" b="1" dirty="0" err="1" smtClean="0">
                <a:solidFill>
                  <a:schemeClr val="bg2">
                    <a:lumMod val="75000"/>
                  </a:schemeClr>
                </a:solidFill>
              </a:rPr>
              <a:t>τσει</a:t>
            </a:r>
            <a:endParaRPr lang="en-US" sz="40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934200" y="1600200"/>
            <a:ext cx="1219200" cy="707886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l-GR" sz="4000" b="1" dirty="0" smtClean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el-GR" sz="4000" b="1" dirty="0" err="1" smtClean="0">
                <a:solidFill>
                  <a:schemeClr val="bg2">
                    <a:lumMod val="75000"/>
                  </a:schemeClr>
                </a:solidFill>
              </a:rPr>
              <a:t>τσοι</a:t>
            </a:r>
            <a:endParaRPr lang="en-US" sz="40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752600" y="4419600"/>
            <a:ext cx="1219200" cy="70788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l-GR" sz="4000" b="1" dirty="0" smtClean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el-GR" sz="4000" b="1" dirty="0" err="1" smtClean="0">
                <a:solidFill>
                  <a:schemeClr val="bg2">
                    <a:lumMod val="75000"/>
                  </a:schemeClr>
                </a:solidFill>
              </a:rPr>
              <a:t>τσαι</a:t>
            </a:r>
            <a:endParaRPr lang="en-US" sz="40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553200" y="4495800"/>
            <a:ext cx="1219200" cy="707886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l-GR" sz="4000" dirty="0" smtClean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el-GR" sz="4000" b="1" dirty="0" err="1" smtClean="0">
                <a:solidFill>
                  <a:schemeClr val="bg2">
                    <a:lumMod val="75000"/>
                  </a:schemeClr>
                </a:solidFill>
              </a:rPr>
              <a:t>τσια</a:t>
            </a:r>
            <a:endParaRPr lang="en-US" sz="40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20" name="Heart 19"/>
          <p:cNvSpPr/>
          <p:nvPr/>
        </p:nvSpPr>
        <p:spPr>
          <a:xfrm>
            <a:off x="3200400" y="914400"/>
            <a:ext cx="2438400" cy="1828800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3657600" y="1524000"/>
            <a:ext cx="1371600" cy="707886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l-GR" sz="4000" dirty="0" smtClean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el-GR" sz="4000" b="1" dirty="0" err="1" smtClean="0">
                <a:solidFill>
                  <a:srgbClr val="FF0000"/>
                </a:solidFill>
              </a:rPr>
              <a:t>τσου</a:t>
            </a:r>
            <a:endParaRPr lang="en-US" sz="4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838200" y="4800600"/>
            <a:ext cx="2286000" cy="830997"/>
          </a:xfrm>
          <a:prstGeom prst="rect">
            <a:avLst/>
          </a:prstGeom>
          <a:solidFill>
            <a:schemeClr val="tx1"/>
          </a:solidFill>
          <a:ln w="38100">
            <a:solidFill>
              <a:srgbClr val="FF0000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l-GR" sz="4800" b="1" dirty="0" smtClean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el-GR" sz="4800" b="1" dirty="0" smtClean="0">
                <a:solidFill>
                  <a:srgbClr val="FF0000"/>
                </a:solidFill>
              </a:rPr>
              <a:t>τσ</a:t>
            </a:r>
            <a:r>
              <a:rPr lang="el-GR" sz="4800" b="1" dirty="0" smtClean="0">
                <a:solidFill>
                  <a:schemeClr val="bg2">
                    <a:lumMod val="75000"/>
                  </a:schemeClr>
                </a:solidFill>
              </a:rPr>
              <a:t>άντα</a:t>
            </a:r>
            <a:endParaRPr lang="en-US" sz="48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410200" y="4800600"/>
            <a:ext cx="2286000" cy="830997"/>
          </a:xfrm>
          <a:prstGeom prst="rect">
            <a:avLst/>
          </a:prstGeom>
          <a:solidFill>
            <a:schemeClr val="tx1"/>
          </a:solidFill>
          <a:ln w="38100">
            <a:solidFill>
              <a:srgbClr val="FF0000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l-GR" sz="4800" b="1" dirty="0" smtClean="0">
                <a:solidFill>
                  <a:srgbClr val="FF0000"/>
                </a:solidFill>
              </a:rPr>
              <a:t>τσ</a:t>
            </a:r>
            <a:r>
              <a:rPr lang="el-GR" sz="4800" b="1" dirty="0" smtClean="0">
                <a:solidFill>
                  <a:schemeClr val="bg2">
                    <a:lumMod val="75000"/>
                  </a:schemeClr>
                </a:solidFill>
              </a:rPr>
              <a:t>ιγάρο</a:t>
            </a:r>
            <a:endParaRPr lang="en-US" sz="4800" b="1" dirty="0">
              <a:solidFill>
                <a:schemeClr val="bg2">
                  <a:lumMod val="75000"/>
                </a:schemeClr>
              </a:solidFill>
            </a:endParaRPr>
          </a:p>
        </p:txBody>
      </p:sp>
      <p:pic>
        <p:nvPicPr>
          <p:cNvPr id="14" name="Picture 13" descr="bag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0" y="1219200"/>
            <a:ext cx="2971800" cy="3165175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15" name="Rectangle 14"/>
          <p:cNvSpPr/>
          <p:nvPr/>
        </p:nvSpPr>
        <p:spPr>
          <a:xfrm>
            <a:off x="3810000" y="0"/>
            <a:ext cx="1752600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l-GR" sz="8800" b="0" cap="none" spc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τσ</a:t>
            </a:r>
            <a:endParaRPr lang="en-US" sz="88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16" name="Picture 15" descr="tsigare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257800" y="1371600"/>
            <a:ext cx="2895600" cy="29718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609600" y="4800600"/>
            <a:ext cx="2971800" cy="784830"/>
          </a:xfrm>
          <a:prstGeom prst="rect">
            <a:avLst/>
          </a:prstGeom>
          <a:solidFill>
            <a:schemeClr val="tx1"/>
          </a:solidFill>
          <a:ln w="38100">
            <a:solidFill>
              <a:srgbClr val="FF0000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l-GR" sz="4500" b="1" dirty="0" smtClean="0">
                <a:solidFill>
                  <a:srgbClr val="FF0000"/>
                </a:solidFill>
              </a:rPr>
              <a:t>τσ</a:t>
            </a:r>
            <a:r>
              <a:rPr lang="el-GR" sz="4500" b="1" dirty="0" smtClean="0">
                <a:solidFill>
                  <a:schemeClr val="bg2">
                    <a:lumMod val="75000"/>
                  </a:schemeClr>
                </a:solidFill>
              </a:rPr>
              <a:t>ουλήθρα</a:t>
            </a:r>
            <a:endParaRPr lang="en-US" sz="45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334000" y="4800600"/>
            <a:ext cx="2667000" cy="830997"/>
          </a:xfrm>
          <a:prstGeom prst="rect">
            <a:avLst/>
          </a:prstGeom>
          <a:solidFill>
            <a:schemeClr val="tx1"/>
          </a:solidFill>
          <a:ln w="38100">
            <a:solidFill>
              <a:srgbClr val="FF0000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l-GR" sz="4800" b="1" dirty="0">
                <a:solidFill>
                  <a:srgbClr val="FF0000"/>
                </a:solidFill>
              </a:rPr>
              <a:t>τ</a:t>
            </a:r>
            <a:r>
              <a:rPr lang="el-GR" sz="4800" b="1" dirty="0" smtClean="0">
                <a:solidFill>
                  <a:srgbClr val="FF0000"/>
                </a:solidFill>
              </a:rPr>
              <a:t>σ</a:t>
            </a:r>
            <a:r>
              <a:rPr lang="el-GR" sz="4800" b="1" dirty="0" smtClean="0">
                <a:solidFill>
                  <a:schemeClr val="bg2">
                    <a:lumMod val="75000"/>
                  </a:schemeClr>
                </a:solidFill>
              </a:rPr>
              <a:t>αγιέρα</a:t>
            </a:r>
            <a:endParaRPr lang="en-US" sz="4800" b="1" dirty="0">
              <a:solidFill>
                <a:schemeClr val="bg2">
                  <a:lumMod val="75000"/>
                </a:schemeClr>
              </a:solidFill>
            </a:endParaRPr>
          </a:p>
        </p:txBody>
      </p:sp>
      <p:pic>
        <p:nvPicPr>
          <p:cNvPr id="7" name="Picture 6" descr="τσουληθρα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2000" y="1600200"/>
            <a:ext cx="2819400" cy="26670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8" name="Picture 7" descr="tsagiera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105400" y="1752600"/>
            <a:ext cx="3048000" cy="26670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9" name="Rectangle 8"/>
          <p:cNvSpPr/>
          <p:nvPr/>
        </p:nvSpPr>
        <p:spPr>
          <a:xfrm>
            <a:off x="3810000" y="0"/>
            <a:ext cx="1752600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l-GR" sz="8800" b="0" cap="none" spc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τσ</a:t>
            </a:r>
            <a:endParaRPr lang="en-US" sz="88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609600" y="4724400"/>
            <a:ext cx="2286000" cy="861774"/>
          </a:xfrm>
          <a:prstGeom prst="rect">
            <a:avLst/>
          </a:prstGeom>
          <a:solidFill>
            <a:schemeClr val="tx1"/>
          </a:solidFill>
          <a:ln w="38100">
            <a:solidFill>
              <a:srgbClr val="FF0000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l-GR" sz="5000" b="1" dirty="0" smtClean="0">
                <a:solidFill>
                  <a:schemeClr val="bg2">
                    <a:lumMod val="75000"/>
                  </a:schemeClr>
                </a:solidFill>
              </a:rPr>
              <a:t>  πί</a:t>
            </a:r>
            <a:r>
              <a:rPr lang="el-GR" sz="5000" b="1" dirty="0" smtClean="0">
                <a:solidFill>
                  <a:srgbClr val="FF0000"/>
                </a:solidFill>
              </a:rPr>
              <a:t>τσ</a:t>
            </a:r>
            <a:r>
              <a:rPr lang="el-GR" sz="5000" b="1" dirty="0" smtClean="0">
                <a:solidFill>
                  <a:schemeClr val="bg2">
                    <a:lumMod val="75000"/>
                  </a:schemeClr>
                </a:solidFill>
              </a:rPr>
              <a:t>α</a:t>
            </a:r>
            <a:endParaRPr lang="en-US" sz="50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334000" y="4724400"/>
            <a:ext cx="2667000" cy="830997"/>
          </a:xfrm>
          <a:prstGeom prst="rect">
            <a:avLst/>
          </a:prstGeom>
          <a:solidFill>
            <a:schemeClr val="tx1"/>
          </a:solidFill>
          <a:ln w="38100">
            <a:solidFill>
              <a:srgbClr val="FF0000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l-GR" sz="4800" b="1" dirty="0" smtClean="0">
                <a:solidFill>
                  <a:schemeClr val="bg2">
                    <a:lumMod val="75000"/>
                  </a:schemeClr>
                </a:solidFill>
              </a:rPr>
              <a:t> πε</a:t>
            </a:r>
            <a:r>
              <a:rPr lang="el-GR" sz="4800" b="1" dirty="0" smtClean="0">
                <a:solidFill>
                  <a:srgbClr val="FF0000"/>
                </a:solidFill>
              </a:rPr>
              <a:t>τσ</a:t>
            </a:r>
            <a:r>
              <a:rPr lang="el-GR" sz="4800" b="1" dirty="0" smtClean="0">
                <a:solidFill>
                  <a:schemeClr val="bg2">
                    <a:lumMod val="75000"/>
                  </a:schemeClr>
                </a:solidFill>
              </a:rPr>
              <a:t>έτα</a:t>
            </a:r>
            <a:endParaRPr lang="en-US" sz="4800" b="1" dirty="0">
              <a:solidFill>
                <a:schemeClr val="bg2">
                  <a:lumMod val="75000"/>
                </a:schemeClr>
              </a:solidFill>
            </a:endParaRPr>
          </a:p>
        </p:txBody>
      </p:sp>
      <p:pic>
        <p:nvPicPr>
          <p:cNvPr id="9" name="Picture 8" descr="pizzaaaaaa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9600" y="1752600"/>
            <a:ext cx="2895600" cy="24384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0" name="Picture 9" descr="πετσετα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29200" y="1828800"/>
            <a:ext cx="2971800" cy="23622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11" name="Rectangle 10"/>
          <p:cNvSpPr/>
          <p:nvPr/>
        </p:nvSpPr>
        <p:spPr>
          <a:xfrm>
            <a:off x="3810000" y="0"/>
            <a:ext cx="1752600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l-GR" sz="8800" b="0" cap="none" spc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τσ</a:t>
            </a:r>
            <a:endParaRPr lang="en-US" sz="88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457200" y="4724400"/>
            <a:ext cx="3124200" cy="830997"/>
          </a:xfrm>
          <a:prstGeom prst="rect">
            <a:avLst/>
          </a:prstGeom>
          <a:solidFill>
            <a:schemeClr val="tx1"/>
          </a:solidFill>
          <a:ln w="38100">
            <a:solidFill>
              <a:srgbClr val="FF0000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l-GR" sz="4800" b="1" dirty="0" smtClean="0">
                <a:solidFill>
                  <a:schemeClr val="bg2">
                    <a:lumMod val="75000"/>
                  </a:schemeClr>
                </a:solidFill>
              </a:rPr>
              <a:t>κα</a:t>
            </a:r>
            <a:r>
              <a:rPr lang="el-GR" sz="4800" b="1" dirty="0" smtClean="0">
                <a:solidFill>
                  <a:srgbClr val="FF0000"/>
                </a:solidFill>
              </a:rPr>
              <a:t>τσ</a:t>
            </a:r>
            <a:r>
              <a:rPr lang="el-GR" sz="4800" b="1" dirty="0" smtClean="0">
                <a:solidFill>
                  <a:schemeClr val="bg2">
                    <a:lumMod val="75000"/>
                  </a:schemeClr>
                </a:solidFill>
              </a:rPr>
              <a:t>αρόλα</a:t>
            </a:r>
            <a:endParaRPr lang="en-US" sz="48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334000" y="4724400"/>
            <a:ext cx="2667000" cy="830997"/>
          </a:xfrm>
          <a:prstGeom prst="rect">
            <a:avLst/>
          </a:prstGeom>
          <a:solidFill>
            <a:schemeClr val="tx1"/>
          </a:solidFill>
          <a:ln w="38100">
            <a:solidFill>
              <a:srgbClr val="FF0000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l-GR" sz="4800" b="1" dirty="0" smtClean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el-GR" sz="4800" b="1" dirty="0" smtClean="0">
                <a:solidFill>
                  <a:srgbClr val="FF0000"/>
                </a:solidFill>
              </a:rPr>
              <a:t>τσ</a:t>
            </a:r>
            <a:r>
              <a:rPr lang="el-GR" sz="4800" b="1" dirty="0" smtClean="0">
                <a:solidFill>
                  <a:schemeClr val="bg2">
                    <a:lumMod val="75000"/>
                  </a:schemeClr>
                </a:solidFill>
              </a:rPr>
              <a:t>ιρότο</a:t>
            </a:r>
            <a:endParaRPr lang="en-US" sz="4800" b="1" dirty="0">
              <a:solidFill>
                <a:schemeClr val="bg2">
                  <a:lumMod val="75000"/>
                </a:schemeClr>
              </a:solidFill>
            </a:endParaRPr>
          </a:p>
        </p:txBody>
      </p:sp>
      <p:pic>
        <p:nvPicPr>
          <p:cNvPr id="7" name="Picture 6" descr="κατσαρολα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3400" y="1524000"/>
            <a:ext cx="2819400" cy="26670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8" name="Picture 7" descr="tsi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181600" y="1600200"/>
            <a:ext cx="2819400" cy="27432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11" name="Rectangle 10"/>
          <p:cNvSpPr/>
          <p:nvPr/>
        </p:nvSpPr>
        <p:spPr>
          <a:xfrm>
            <a:off x="3810000" y="0"/>
            <a:ext cx="1752600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l-GR" sz="8800" b="0" cap="none" spc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τσ</a:t>
            </a:r>
            <a:endParaRPr lang="en-US" sz="88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457200" y="4724400"/>
            <a:ext cx="2819400" cy="830997"/>
          </a:xfrm>
          <a:prstGeom prst="rect">
            <a:avLst/>
          </a:prstGeom>
          <a:solidFill>
            <a:schemeClr val="tx1"/>
          </a:solidFill>
          <a:ln w="38100">
            <a:solidFill>
              <a:srgbClr val="FF0000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l-GR" sz="4800" b="1" dirty="0" smtClean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el-GR" sz="4800" b="1" dirty="0" smtClean="0">
                <a:solidFill>
                  <a:srgbClr val="FF0000"/>
                </a:solidFill>
              </a:rPr>
              <a:t>τσ</a:t>
            </a:r>
            <a:r>
              <a:rPr lang="el-GR" sz="4800" b="1" dirty="0" smtClean="0">
                <a:solidFill>
                  <a:schemeClr val="bg2">
                    <a:lumMod val="75000"/>
                  </a:schemeClr>
                </a:solidFill>
              </a:rPr>
              <a:t>ουρέκι</a:t>
            </a:r>
            <a:endParaRPr lang="en-US" sz="48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800600" y="4724400"/>
            <a:ext cx="3733800" cy="707886"/>
          </a:xfrm>
          <a:prstGeom prst="rect">
            <a:avLst/>
          </a:prstGeom>
          <a:solidFill>
            <a:schemeClr val="tx1"/>
          </a:solidFill>
          <a:ln w="38100">
            <a:solidFill>
              <a:srgbClr val="FF0000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l-GR" sz="4000" b="1" dirty="0" smtClean="0">
                <a:solidFill>
                  <a:schemeClr val="bg2">
                    <a:lumMod val="75000"/>
                  </a:schemeClr>
                </a:solidFill>
              </a:rPr>
              <a:t>οδοντόβουρ</a:t>
            </a:r>
            <a:r>
              <a:rPr lang="el-GR" sz="4000" b="1" dirty="0" smtClean="0">
                <a:solidFill>
                  <a:srgbClr val="FF0000"/>
                </a:solidFill>
              </a:rPr>
              <a:t>τσ</a:t>
            </a:r>
            <a:r>
              <a:rPr lang="el-GR" sz="4000" b="1" dirty="0" smtClean="0">
                <a:solidFill>
                  <a:schemeClr val="bg2">
                    <a:lumMod val="75000"/>
                  </a:schemeClr>
                </a:solidFill>
              </a:rPr>
              <a:t>α</a:t>
            </a:r>
            <a:endParaRPr lang="en-US" sz="40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114800" y="0"/>
            <a:ext cx="1219200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l-GR" sz="8800" b="0" cap="none" spc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τσ</a:t>
            </a:r>
            <a:endParaRPr lang="en-US" sz="88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10" name="Picture 9" descr="τσουρεκι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1000" y="1828800"/>
            <a:ext cx="3076575" cy="21717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1" name="Picture 10" descr="odontobroustsa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953000" y="1905000"/>
            <a:ext cx="3086100" cy="20574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291</TotalTime>
  <Words>146</Words>
  <Application>Microsoft Office PowerPoint</Application>
  <PresentationFormat>On-screen Show (4:3)</PresentationFormat>
  <Paragraphs>65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lenovo</dc:creator>
  <cp:lastModifiedBy>lenovo</cp:lastModifiedBy>
  <cp:revision>84</cp:revision>
  <dcterms:created xsi:type="dcterms:W3CDTF">2020-04-26T08:11:35Z</dcterms:created>
  <dcterms:modified xsi:type="dcterms:W3CDTF">2020-04-26T13:02:50Z</dcterms:modified>
</cp:coreProperties>
</file>