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9" r:id="rId5"/>
    <p:sldId id="266" r:id="rId6"/>
    <p:sldId id="267" r:id="rId7"/>
    <p:sldId id="268" r:id="rId8"/>
    <p:sldId id="299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DB4BDB-332F-4F37-815B-700FFFC64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5D4504A-F4E7-4A1A-9229-9537B52153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19403F5-5430-4152-85AA-6027F8B1A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13DC26D-D733-4E0B-B868-568D5A29C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DBE1460-C0CC-4870-8C39-CBE27F1A2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833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DBF169-FD3E-48C2-A7DA-BA59BD57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C4EA527-9167-4EA7-B2B1-C48FC9AA50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1E4B17-D405-44E1-B0EF-A873C30B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44DAC31-E006-41B2-935F-F0863E5CE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CC991C4-B9EE-4123-BDBF-5DDB4E042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914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D605F8A-929B-4625-9C30-D8EB9B2171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237EF09-7E5B-4DB7-B99D-2916D7BA1F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0551EAC-1F1E-4675-A466-8E3B6BB4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5434673-7DC5-4593-B00B-C936D2476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92C1453-B978-4CE3-A372-A143CE2B5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255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4627CD-ADF3-4E7B-9B99-18BFBD875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1D74F8-034A-4CD6-AB38-62235FC85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7495FF-17AB-4EA2-A8B6-226F962C1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8592ED2-0181-44E1-AE93-5696C4F3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F29B694-9B37-4814-A94A-C9DB1B06D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7422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1CA4B2-4524-4783-B4D0-23D5EA19E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0AAE906-C4F3-4D4F-A064-B89E5E84F6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600389-B27E-47D5-B160-004CD72B9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8278C8-7F1D-4054-A2AF-7CD85FAE5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1DFE4C7-A99E-4FE4-9C7F-A679F3F5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771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C27A6F-6FAE-40F4-8D34-E6257A761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5862287-015C-4F14-A060-D677EEE5E3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00BC3DD-99A3-4027-8239-4CBE03DC7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BD9795D-84C2-4CB3-BC34-AE2E48EF4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612B35F-D398-4975-8E2B-22B390D2A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499A3FF-B1E6-4750-9F97-E5532452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012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495888-68A0-4E78-A1A8-8B095D686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D8C0B07-5917-44FA-AEDA-87A96947B1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CE9E611-A490-4B81-A42E-B123ED178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52BEC96-27B2-4931-934B-72E8BEB38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700ACA8-F487-4EE0-B102-6D6DF2DEA8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3766B947-A051-4C95-ABD8-501355183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D223FCAF-98ED-4C0F-B170-7B3AE0751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F782D281-B6F6-4CB8-B88B-2486801B9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8018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91C43C-9567-42E8-9F75-D0612519B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31C47AE-9E91-4FE8-8294-86F6B343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D317219F-63FD-4410-A43D-C69B3D718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050D0E7-3368-4596-AB75-FBD6976E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0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F5382F6-B208-41B1-B47A-054B2A267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86C5D0C4-B705-4D40-B796-E1B3C675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284EAD2-835D-47D8-A598-06AE15D08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1891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256937-6DF8-4C99-947B-AAC9A5D8F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4148BA-4247-4B3B-96BA-913D8F61B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A532F939-A007-4A2E-8505-B15ECB0861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5EFE9F8-6F54-431A-954E-4F6E9A173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FF2F5CA-BD49-4A1E-AB2D-D009A007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2E1730-A41E-40BA-A59A-42422BEB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113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E28395-000B-4587-BA4E-4864B25F8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4322FB8-04F6-445C-A93B-3C6A6CC87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44118E3F-20E5-4B81-B7EB-E24CFD131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609BAFE-5718-4F62-AE08-C24806A8C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F367611-9470-47E5-8FB1-D922319D8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D1612DB-37DB-4F0E-8C97-93260260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07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BA14971-B7B4-41CB-A0D5-FC9EF550D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E65A1CB-EBB0-4242-BA6B-1C5D2FE0B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35AEDB-2B4A-44F6-8586-96ECEC54E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4F204-9906-4046-80AA-4E72D75BFC01}" type="datetimeFigureOut">
              <a:rPr lang="el-GR" smtClean="0"/>
              <a:t>13/5/2020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DF052F2-5093-438E-8CD9-81E956CE07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1844447-FAEA-4E3D-8CF5-C9CBC8A8F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4FB52-D1ED-424A-81A1-8A590361400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8775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>
            <a:extLst>
              <a:ext uri="{FF2B5EF4-FFF2-40B4-BE49-F238E27FC236}">
                <a16:creationId xmlns:a16="http://schemas.microsoft.com/office/drawing/2014/main" id="{0D0D0EC5-B0A2-4851-B1A9-8FEF1CF8E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905" y="2155354"/>
            <a:ext cx="6093218" cy="4539871"/>
          </a:xfrm>
          <a:prstGeom prst="rect">
            <a:avLst/>
          </a:prstGeom>
        </p:spPr>
      </p:pic>
      <p:sp>
        <p:nvSpPr>
          <p:cNvPr id="2" name="Τίτλος 1">
            <a:extLst>
              <a:ext uri="{FF2B5EF4-FFF2-40B4-BE49-F238E27FC236}">
                <a16:creationId xmlns:a16="http://schemas.microsoft.com/office/drawing/2014/main" id="{4F73B84A-284A-44F2-9910-643BE6386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74574" y="961554"/>
            <a:ext cx="9144000" cy="2387600"/>
          </a:xfrm>
        </p:spPr>
        <p:txBody>
          <a:bodyPr>
            <a:normAutofit/>
          </a:bodyPr>
          <a:lstStyle/>
          <a:p>
            <a:r>
              <a:rPr lang="el-GR" sz="9000" b="1" dirty="0">
                <a:solidFill>
                  <a:srgbClr val="0070C0"/>
                </a:solidFill>
              </a:rPr>
              <a:t>Ενότητα 7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F158D24-5611-4EC8-B82B-5212E1708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13328" y="3598850"/>
            <a:ext cx="9144000" cy="1655762"/>
          </a:xfrm>
        </p:spPr>
        <p:txBody>
          <a:bodyPr>
            <a:normAutofit/>
          </a:bodyPr>
          <a:lstStyle/>
          <a:p>
            <a:r>
              <a:rPr lang="el-GR" sz="4000" b="1" dirty="0">
                <a:solidFill>
                  <a:srgbClr val="00B050"/>
                </a:solidFill>
              </a:rPr>
              <a:t>Πρόσθεση και Αφαίρεση                                     μέχρι το 100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265FAD38-8C3A-4642-B4D7-F77DA9EACD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598" y="113034"/>
            <a:ext cx="12093050" cy="204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78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>
            <a:extLst>
              <a:ext uri="{FF2B5EF4-FFF2-40B4-BE49-F238E27FC236}">
                <a16:creationId xmlns:a16="http://schemas.microsoft.com/office/drawing/2014/main" id="{55FE9795-4A0E-40FA-A0E9-9A4D8877C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150" y="2645606"/>
            <a:ext cx="2676525" cy="4057650"/>
          </a:xfrm>
          <a:prstGeom prst="rect">
            <a:avLst/>
          </a:prstGeom>
        </p:spPr>
      </p:pic>
      <p:sp>
        <p:nvSpPr>
          <p:cNvPr id="10" name="Φυσαλίδα ομιλίας: Έλλειψη 9">
            <a:extLst>
              <a:ext uri="{FF2B5EF4-FFF2-40B4-BE49-F238E27FC236}">
                <a16:creationId xmlns:a16="http://schemas.microsoft.com/office/drawing/2014/main" id="{F2CEB90B-679E-4096-918B-DC05045CDCAB}"/>
              </a:ext>
            </a:extLst>
          </p:cNvPr>
          <p:cNvSpPr/>
          <p:nvPr/>
        </p:nvSpPr>
        <p:spPr>
          <a:xfrm>
            <a:off x="448426" y="477053"/>
            <a:ext cx="3761177" cy="1917392"/>
          </a:xfrm>
          <a:prstGeom prst="wedgeEllipseCallout">
            <a:avLst>
              <a:gd name="adj1" fmla="val -1764"/>
              <a:gd name="adj2" fmla="val 5904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>
                <a:solidFill>
                  <a:srgbClr val="002060"/>
                </a:solidFill>
              </a:rPr>
              <a:t>Θέλω να κάνω τη μαθηματική πρόταση:25 +2 =….  Πώς θα σκεφτώ;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ED3022-36A4-4336-AEBE-4DDEF465B712}"/>
              </a:ext>
            </a:extLst>
          </p:cNvPr>
          <p:cNvSpPr txBox="1"/>
          <p:nvPr/>
        </p:nvSpPr>
        <p:spPr>
          <a:xfrm>
            <a:off x="5372177" y="686840"/>
            <a:ext cx="2464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Ξέρω ότι                     5 + 2 = 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823E70-9B94-4AA8-9068-F123E20BB245}"/>
              </a:ext>
            </a:extLst>
          </p:cNvPr>
          <p:cNvSpPr txBox="1"/>
          <p:nvPr/>
        </p:nvSpPr>
        <p:spPr>
          <a:xfrm>
            <a:off x="4103335" y="2539368"/>
            <a:ext cx="584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400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C4F65B-830B-485F-B675-5309D3B19D71}"/>
              </a:ext>
            </a:extLst>
          </p:cNvPr>
          <p:cNvSpPr txBox="1"/>
          <p:nvPr/>
        </p:nvSpPr>
        <p:spPr>
          <a:xfrm>
            <a:off x="8045472" y="2539368"/>
            <a:ext cx="584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400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B9608D-128F-4DAB-9565-9EA6F50FFA4B}"/>
              </a:ext>
            </a:extLst>
          </p:cNvPr>
          <p:cNvSpPr txBox="1"/>
          <p:nvPr/>
        </p:nvSpPr>
        <p:spPr>
          <a:xfrm>
            <a:off x="9278670" y="686840"/>
            <a:ext cx="2464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Άρα, </a:t>
            </a:r>
          </a:p>
          <a:p>
            <a:r>
              <a:rPr lang="el-GR" sz="2800" b="1" dirty="0">
                <a:solidFill>
                  <a:srgbClr val="0070C0"/>
                </a:solidFill>
              </a:rPr>
              <a:t>25 + 2 = 27</a:t>
            </a:r>
          </a:p>
        </p:txBody>
      </p:sp>
      <p:pic>
        <p:nvPicPr>
          <p:cNvPr id="21" name="Θέση περιεχομένου 20">
            <a:extLst>
              <a:ext uri="{FF2B5EF4-FFF2-40B4-BE49-F238E27FC236}">
                <a16:creationId xmlns:a16="http://schemas.microsoft.com/office/drawing/2014/main" id="{48DAEA0D-3CFD-4522-871F-668007AD0D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604061" y="1754383"/>
            <a:ext cx="3233020" cy="4757621"/>
          </a:xfrm>
          <a:prstGeom prst="rect">
            <a:avLst/>
          </a:prstGeom>
        </p:spPr>
      </p:pic>
      <p:pic>
        <p:nvPicPr>
          <p:cNvPr id="22" name="Εικόνα 21">
            <a:extLst>
              <a:ext uri="{FF2B5EF4-FFF2-40B4-BE49-F238E27FC236}">
                <a16:creationId xmlns:a16="http://schemas.microsoft.com/office/drawing/2014/main" id="{DC565A1D-1631-4D38-983F-683C84EB54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3467" y="1754383"/>
            <a:ext cx="3222040" cy="4660065"/>
          </a:xfrm>
          <a:prstGeom prst="rect">
            <a:avLst/>
          </a:prstGeom>
        </p:spPr>
      </p:pic>
      <p:cxnSp>
        <p:nvCxnSpPr>
          <p:cNvPr id="3" name="Ευθύγραμμο βέλος σύνδεσης 2">
            <a:extLst>
              <a:ext uri="{FF2B5EF4-FFF2-40B4-BE49-F238E27FC236}">
                <a16:creationId xmlns:a16="http://schemas.microsoft.com/office/drawing/2014/main" id="{11BE06CD-D63F-45D0-B330-BCF26071AA22}"/>
              </a:ext>
            </a:extLst>
          </p:cNvPr>
          <p:cNvCxnSpPr/>
          <p:nvPr/>
        </p:nvCxnSpPr>
        <p:spPr>
          <a:xfrm>
            <a:off x="7192370" y="1163893"/>
            <a:ext cx="180728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2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Εικόνα 24">
            <a:extLst>
              <a:ext uri="{FF2B5EF4-FFF2-40B4-BE49-F238E27FC236}">
                <a16:creationId xmlns:a16="http://schemas.microsoft.com/office/drawing/2014/main" id="{0503EBFC-3901-47DD-836F-46A703CBC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7402" y="1649580"/>
            <a:ext cx="3336171" cy="4836328"/>
          </a:xfrm>
          <a:prstGeom prst="rect">
            <a:avLst/>
          </a:prstGeom>
        </p:spPr>
      </p:pic>
      <p:pic>
        <p:nvPicPr>
          <p:cNvPr id="14" name="Εικόνα 13">
            <a:extLst>
              <a:ext uri="{FF2B5EF4-FFF2-40B4-BE49-F238E27FC236}">
                <a16:creationId xmlns:a16="http://schemas.microsoft.com/office/drawing/2014/main" id="{3F3B8C92-1478-41D6-910E-E7EF584ED1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8450" y="1660261"/>
            <a:ext cx="3356361" cy="4865597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55FE9795-4A0E-40FA-A0E9-9A4D8877C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150" y="2645606"/>
            <a:ext cx="2676525" cy="4057650"/>
          </a:xfrm>
          <a:prstGeom prst="rect">
            <a:avLst/>
          </a:prstGeom>
        </p:spPr>
      </p:pic>
      <p:sp>
        <p:nvSpPr>
          <p:cNvPr id="10" name="Φυσαλίδα ομιλίας: Έλλειψη 9">
            <a:extLst>
              <a:ext uri="{FF2B5EF4-FFF2-40B4-BE49-F238E27FC236}">
                <a16:creationId xmlns:a16="http://schemas.microsoft.com/office/drawing/2014/main" id="{F2CEB90B-679E-4096-918B-DC05045CDCAB}"/>
              </a:ext>
            </a:extLst>
          </p:cNvPr>
          <p:cNvSpPr/>
          <p:nvPr/>
        </p:nvSpPr>
        <p:spPr>
          <a:xfrm>
            <a:off x="448426" y="477053"/>
            <a:ext cx="3761177" cy="1917392"/>
          </a:xfrm>
          <a:prstGeom prst="wedgeEllipseCallout">
            <a:avLst>
              <a:gd name="adj1" fmla="val -1764"/>
              <a:gd name="adj2" fmla="val 5904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>
                <a:solidFill>
                  <a:srgbClr val="002060"/>
                </a:solidFill>
              </a:rPr>
              <a:t>Θέλω να κάνω τη μαθηματική πρόταση:25 +2 =….  Πώς θα σκεφτώ;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ED3022-36A4-4336-AEBE-4DDEF465B712}"/>
              </a:ext>
            </a:extLst>
          </p:cNvPr>
          <p:cNvSpPr txBox="1"/>
          <p:nvPr/>
        </p:nvSpPr>
        <p:spPr>
          <a:xfrm>
            <a:off x="5589868" y="547872"/>
            <a:ext cx="2464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Ξέρω ότι                     5 + 2 = 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823E70-9B94-4AA8-9068-F123E20BB245}"/>
              </a:ext>
            </a:extLst>
          </p:cNvPr>
          <p:cNvSpPr txBox="1"/>
          <p:nvPr/>
        </p:nvSpPr>
        <p:spPr>
          <a:xfrm>
            <a:off x="3951497" y="2462375"/>
            <a:ext cx="584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400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C4F65B-830B-485F-B675-5309D3B19D71}"/>
              </a:ext>
            </a:extLst>
          </p:cNvPr>
          <p:cNvSpPr txBox="1"/>
          <p:nvPr/>
        </p:nvSpPr>
        <p:spPr>
          <a:xfrm>
            <a:off x="7916262" y="2462375"/>
            <a:ext cx="584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400" dirty="0">
                <a:solidFill>
                  <a:srgbClr val="0070C0"/>
                </a:solidFill>
              </a:rPr>
              <a:t>+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B9608D-128F-4DAB-9565-9EA6F50FFA4B}"/>
              </a:ext>
            </a:extLst>
          </p:cNvPr>
          <p:cNvSpPr txBox="1"/>
          <p:nvPr/>
        </p:nvSpPr>
        <p:spPr>
          <a:xfrm>
            <a:off x="9424828" y="700305"/>
            <a:ext cx="2464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Άρα, </a:t>
            </a:r>
          </a:p>
          <a:p>
            <a:r>
              <a:rPr lang="el-GR" sz="2800" b="1" dirty="0">
                <a:solidFill>
                  <a:srgbClr val="0070C0"/>
                </a:solidFill>
              </a:rPr>
              <a:t>25 + 2 = 27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C7B760-9C68-4343-8847-5BBB78E05665}"/>
              </a:ext>
            </a:extLst>
          </p:cNvPr>
          <p:cNvSpPr txBox="1"/>
          <p:nvPr/>
        </p:nvSpPr>
        <p:spPr>
          <a:xfrm>
            <a:off x="6693791" y="1908377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FC8C16-A848-4147-964E-1E0BC6778798}"/>
              </a:ext>
            </a:extLst>
          </p:cNvPr>
          <p:cNvSpPr txBox="1"/>
          <p:nvPr/>
        </p:nvSpPr>
        <p:spPr>
          <a:xfrm>
            <a:off x="6654018" y="3074433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9BA1EC-98EA-4BF1-B561-6CE7597C0FDD}"/>
              </a:ext>
            </a:extLst>
          </p:cNvPr>
          <p:cNvSpPr txBox="1"/>
          <p:nvPr/>
        </p:nvSpPr>
        <p:spPr>
          <a:xfrm>
            <a:off x="6725996" y="5042603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7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D48430-A987-4331-803F-76AA4E5A5C85}"/>
              </a:ext>
            </a:extLst>
          </p:cNvPr>
          <p:cNvSpPr txBox="1"/>
          <p:nvPr/>
        </p:nvSpPr>
        <p:spPr>
          <a:xfrm>
            <a:off x="10591331" y="1966437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050D2B-FA7D-41F9-A289-66F27DC4AAC5}"/>
              </a:ext>
            </a:extLst>
          </p:cNvPr>
          <p:cNvSpPr txBox="1"/>
          <p:nvPr/>
        </p:nvSpPr>
        <p:spPr>
          <a:xfrm>
            <a:off x="9138168" y="1966437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7254D6-A3D3-4495-A091-1CBE72244F4F}"/>
              </a:ext>
            </a:extLst>
          </p:cNvPr>
          <p:cNvSpPr txBox="1"/>
          <p:nvPr/>
        </p:nvSpPr>
        <p:spPr>
          <a:xfrm>
            <a:off x="10667490" y="3097483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F2413D-EAE4-4FB0-82B6-74786C15D7DB}"/>
              </a:ext>
            </a:extLst>
          </p:cNvPr>
          <p:cNvSpPr txBox="1"/>
          <p:nvPr/>
        </p:nvSpPr>
        <p:spPr>
          <a:xfrm>
            <a:off x="9202510" y="4926968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E74A71-9707-4F73-B0CE-BAD7BD1D60F0}"/>
              </a:ext>
            </a:extLst>
          </p:cNvPr>
          <p:cNvSpPr txBox="1"/>
          <p:nvPr/>
        </p:nvSpPr>
        <p:spPr>
          <a:xfrm>
            <a:off x="10563234" y="5000390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7</a:t>
            </a:r>
          </a:p>
        </p:txBody>
      </p:sp>
      <p:cxnSp>
        <p:nvCxnSpPr>
          <p:cNvPr id="26" name="Ευθύγραμμο βέλος σύνδεσης 25">
            <a:extLst>
              <a:ext uri="{FF2B5EF4-FFF2-40B4-BE49-F238E27FC236}">
                <a16:creationId xmlns:a16="http://schemas.microsoft.com/office/drawing/2014/main" id="{DACDED5D-34F2-4D42-8D31-26C09C5D24C0}"/>
              </a:ext>
            </a:extLst>
          </p:cNvPr>
          <p:cNvCxnSpPr/>
          <p:nvPr/>
        </p:nvCxnSpPr>
        <p:spPr>
          <a:xfrm>
            <a:off x="7330883" y="1163893"/>
            <a:ext cx="180728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645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87AD09-BDDA-42C1-A175-A2E284179DC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l-GR" sz="3500" dirty="0">
                <a:solidFill>
                  <a:srgbClr val="0070C0"/>
                </a:solidFill>
              </a:rPr>
              <a:t>Ώρα για εξάσκηση στο </a:t>
            </a:r>
            <a:r>
              <a:rPr lang="el-GR" sz="3500" b="1" dirty="0">
                <a:solidFill>
                  <a:srgbClr val="0070C0"/>
                </a:solidFill>
              </a:rPr>
              <a:t>τετράδιο μαθηματικών</a:t>
            </a:r>
            <a:r>
              <a:rPr lang="el-GR" sz="3500" dirty="0">
                <a:solidFill>
                  <a:srgbClr val="0070C0"/>
                </a:solidFill>
              </a:rPr>
              <a:t>! </a:t>
            </a:r>
            <a:br>
              <a:rPr lang="el-GR" sz="3500" dirty="0">
                <a:solidFill>
                  <a:srgbClr val="0070C0"/>
                </a:solidFill>
              </a:rPr>
            </a:br>
            <a:r>
              <a:rPr lang="el-GR" sz="3500" dirty="0">
                <a:solidFill>
                  <a:srgbClr val="0070C0"/>
                </a:solidFill>
              </a:rPr>
              <a:t>Γράψε </a:t>
            </a:r>
            <a:r>
              <a:rPr lang="el-GR" sz="3500" u="sng" dirty="0">
                <a:solidFill>
                  <a:srgbClr val="0070C0"/>
                </a:solidFill>
              </a:rPr>
              <a:t>ημερομηνία</a:t>
            </a:r>
            <a:r>
              <a:rPr lang="el-GR" sz="3500" dirty="0">
                <a:solidFill>
                  <a:srgbClr val="0070C0"/>
                </a:solidFill>
              </a:rPr>
              <a:t>, </a:t>
            </a:r>
            <a:r>
              <a:rPr lang="el-GR" sz="3500" u="sng" dirty="0">
                <a:solidFill>
                  <a:srgbClr val="0070C0"/>
                </a:solidFill>
              </a:rPr>
              <a:t>αντίγραψε</a:t>
            </a:r>
            <a:r>
              <a:rPr lang="el-GR" sz="3500" dirty="0">
                <a:solidFill>
                  <a:srgbClr val="0070C0"/>
                </a:solidFill>
              </a:rPr>
              <a:t> τα παρακάτω και </a:t>
            </a:r>
            <a:r>
              <a:rPr lang="el-GR" sz="3500" u="sng" dirty="0">
                <a:solidFill>
                  <a:srgbClr val="0070C0"/>
                </a:solidFill>
              </a:rPr>
              <a:t>λύσε</a:t>
            </a:r>
            <a:r>
              <a:rPr lang="el-GR" sz="3500" dirty="0">
                <a:solidFill>
                  <a:srgbClr val="0070C0"/>
                </a:solidFill>
              </a:rPr>
              <a:t> τα!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D7BA85-C5A5-4B1E-8D5F-7CD5F554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Κάνω τις προσθέσεις: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8 + 1 =			 18 + 1 =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5 + 4 =			 25 + 4 = 		 			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5 + 3 =			 35 + 3 = 			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7 + 2 =			 47 + 2 =						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6 + 3=				 56 + 3= 		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3 + 6 = 			 63 +6=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4 + 3 =			 74 + 3 = 						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FE135AFA-657F-49CA-8DE4-487057A1B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754794" y="2435225"/>
            <a:ext cx="2757671" cy="4057650"/>
          </a:xfrm>
          <a:prstGeom prst="rect">
            <a:avLst/>
          </a:prstGeom>
        </p:spPr>
      </p:pic>
      <p:sp>
        <p:nvSpPr>
          <p:cNvPr id="4" name="Φυσαλίδα ομιλίας: Έλλειψη 3">
            <a:extLst>
              <a:ext uri="{FF2B5EF4-FFF2-40B4-BE49-F238E27FC236}">
                <a16:creationId xmlns:a16="http://schemas.microsoft.com/office/drawing/2014/main" id="{A622E4FF-41B3-4234-9A66-C2E48630649C}"/>
              </a:ext>
            </a:extLst>
          </p:cNvPr>
          <p:cNvSpPr/>
          <p:nvPr/>
        </p:nvSpPr>
        <p:spPr>
          <a:xfrm>
            <a:off x="7182678" y="1690688"/>
            <a:ext cx="2504659" cy="1297403"/>
          </a:xfrm>
          <a:prstGeom prst="wedgeEllipseCallout">
            <a:avLst>
              <a:gd name="adj1" fmla="val 58369"/>
              <a:gd name="adj2" fmla="val 566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 err="1">
                <a:solidFill>
                  <a:srgbClr val="0070C0"/>
                </a:solidFill>
              </a:rPr>
              <a:t>Ευκολάκια</a:t>
            </a:r>
            <a:r>
              <a:rPr lang="el-GR" sz="2600" dirty="0">
                <a:solidFill>
                  <a:srgbClr val="0070C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00115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8">
            <a:extLst>
              <a:ext uri="{FF2B5EF4-FFF2-40B4-BE49-F238E27FC236}">
                <a16:creationId xmlns:a16="http://schemas.microsoft.com/office/drawing/2014/main" id="{55FE9795-4A0E-40FA-A0E9-9A4D8877C4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150" y="2645606"/>
            <a:ext cx="2676525" cy="4057650"/>
          </a:xfrm>
          <a:prstGeom prst="rect">
            <a:avLst/>
          </a:prstGeom>
        </p:spPr>
      </p:pic>
      <p:sp>
        <p:nvSpPr>
          <p:cNvPr id="10" name="Φυσαλίδα ομιλίας: Έλλειψη 9">
            <a:extLst>
              <a:ext uri="{FF2B5EF4-FFF2-40B4-BE49-F238E27FC236}">
                <a16:creationId xmlns:a16="http://schemas.microsoft.com/office/drawing/2014/main" id="{F2CEB90B-679E-4096-918B-DC05045CDCAB}"/>
              </a:ext>
            </a:extLst>
          </p:cNvPr>
          <p:cNvSpPr/>
          <p:nvPr/>
        </p:nvSpPr>
        <p:spPr>
          <a:xfrm>
            <a:off x="292058" y="407963"/>
            <a:ext cx="3917545" cy="1986482"/>
          </a:xfrm>
          <a:prstGeom prst="wedgeEllipseCallout">
            <a:avLst>
              <a:gd name="adj1" fmla="val -2138"/>
              <a:gd name="adj2" fmla="val 693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>
                <a:solidFill>
                  <a:srgbClr val="002060"/>
                </a:solidFill>
              </a:rPr>
              <a:t>Τώρα θέλω να κάνω τη μαθηματική πρόταση: 25 -2 =….  Πώς θα σκεφτώ;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4ED3022-36A4-4336-AEBE-4DDEF465B712}"/>
              </a:ext>
            </a:extLst>
          </p:cNvPr>
          <p:cNvSpPr txBox="1"/>
          <p:nvPr/>
        </p:nvSpPr>
        <p:spPr>
          <a:xfrm>
            <a:off x="5372177" y="209788"/>
            <a:ext cx="2464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Ξέρω ότι                     5 - 2 =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823E70-9B94-4AA8-9068-F123E20BB245}"/>
              </a:ext>
            </a:extLst>
          </p:cNvPr>
          <p:cNvSpPr txBox="1"/>
          <p:nvPr/>
        </p:nvSpPr>
        <p:spPr>
          <a:xfrm>
            <a:off x="4388554" y="2091608"/>
            <a:ext cx="584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400" dirty="0">
                <a:solidFill>
                  <a:srgbClr val="0070C0"/>
                </a:solidFill>
              </a:rPr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C4F65B-830B-485F-B675-5309D3B19D71}"/>
              </a:ext>
            </a:extLst>
          </p:cNvPr>
          <p:cNvSpPr txBox="1"/>
          <p:nvPr/>
        </p:nvSpPr>
        <p:spPr>
          <a:xfrm>
            <a:off x="8456998" y="2113284"/>
            <a:ext cx="584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400" dirty="0">
                <a:solidFill>
                  <a:srgbClr val="0070C0"/>
                </a:solidFill>
              </a:rPr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B9608D-128F-4DAB-9565-9EA6F50FFA4B}"/>
              </a:ext>
            </a:extLst>
          </p:cNvPr>
          <p:cNvSpPr txBox="1"/>
          <p:nvPr/>
        </p:nvSpPr>
        <p:spPr>
          <a:xfrm>
            <a:off x="9435038" y="209787"/>
            <a:ext cx="2464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Άρα, </a:t>
            </a:r>
          </a:p>
          <a:p>
            <a:r>
              <a:rPr lang="el-GR" sz="2800" b="1" dirty="0">
                <a:solidFill>
                  <a:srgbClr val="0070C0"/>
                </a:solidFill>
              </a:rPr>
              <a:t>25 - 2 = 23</a:t>
            </a: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4AF22128-B4C0-452C-816C-C36A1ECC3D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862838" y="1618169"/>
            <a:ext cx="3366762" cy="4875395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D8D6C0CC-3EC7-4B6C-9FAB-C80F27854F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41668" y="1618169"/>
            <a:ext cx="2991947" cy="4676614"/>
          </a:xfrm>
          <a:prstGeom prst="rect">
            <a:avLst/>
          </a:prstGeom>
        </p:spPr>
      </p:pic>
      <p:cxnSp>
        <p:nvCxnSpPr>
          <p:cNvPr id="13" name="Ευθύγραμμο βέλος σύνδεσης 12">
            <a:extLst>
              <a:ext uri="{FF2B5EF4-FFF2-40B4-BE49-F238E27FC236}">
                <a16:creationId xmlns:a16="http://schemas.microsoft.com/office/drawing/2014/main" id="{84CA6268-DB50-4EBE-AA40-F744F8B558B2}"/>
              </a:ext>
            </a:extLst>
          </p:cNvPr>
          <p:cNvCxnSpPr/>
          <p:nvPr/>
        </p:nvCxnSpPr>
        <p:spPr>
          <a:xfrm>
            <a:off x="7234383" y="766328"/>
            <a:ext cx="180728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3525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>
            <a:extLst>
              <a:ext uri="{FF2B5EF4-FFF2-40B4-BE49-F238E27FC236}">
                <a16:creationId xmlns:a16="http://schemas.microsoft.com/office/drawing/2014/main" id="{7796D27F-1AD9-4645-879B-98019CB639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3861" y="1304494"/>
            <a:ext cx="3087770" cy="4476230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6BC4DD55-3ACF-4C83-8608-1600BB9A75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775" y="1371599"/>
            <a:ext cx="3041480" cy="4409125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55FE9795-4A0E-40FA-A0E9-9A4D8877C4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150" y="2645606"/>
            <a:ext cx="2676525" cy="40576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4ED3022-36A4-4336-AEBE-4DDEF465B712}"/>
              </a:ext>
            </a:extLst>
          </p:cNvPr>
          <p:cNvSpPr txBox="1"/>
          <p:nvPr/>
        </p:nvSpPr>
        <p:spPr>
          <a:xfrm>
            <a:off x="5372177" y="209788"/>
            <a:ext cx="2464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Ξέρω ότι                     5 - 2 = 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823E70-9B94-4AA8-9068-F123E20BB245}"/>
              </a:ext>
            </a:extLst>
          </p:cNvPr>
          <p:cNvSpPr txBox="1"/>
          <p:nvPr/>
        </p:nvSpPr>
        <p:spPr>
          <a:xfrm>
            <a:off x="4105731" y="1996579"/>
            <a:ext cx="584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400" dirty="0">
                <a:solidFill>
                  <a:srgbClr val="0070C0"/>
                </a:solidFill>
              </a:rPr>
              <a:t>-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CC4F65B-830B-485F-B675-5309D3B19D71}"/>
              </a:ext>
            </a:extLst>
          </p:cNvPr>
          <p:cNvSpPr txBox="1"/>
          <p:nvPr/>
        </p:nvSpPr>
        <p:spPr>
          <a:xfrm>
            <a:off x="8050079" y="2047009"/>
            <a:ext cx="5846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400" dirty="0">
                <a:solidFill>
                  <a:srgbClr val="0070C0"/>
                </a:solidFill>
              </a:rPr>
              <a:t>-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B9608D-128F-4DAB-9565-9EA6F50FFA4B}"/>
              </a:ext>
            </a:extLst>
          </p:cNvPr>
          <p:cNvSpPr txBox="1"/>
          <p:nvPr/>
        </p:nvSpPr>
        <p:spPr>
          <a:xfrm>
            <a:off x="9435038" y="209787"/>
            <a:ext cx="2464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>
                <a:solidFill>
                  <a:srgbClr val="0070C0"/>
                </a:solidFill>
              </a:rPr>
              <a:t>Άρα, </a:t>
            </a:r>
          </a:p>
          <a:p>
            <a:r>
              <a:rPr lang="el-GR" sz="2800" b="1" dirty="0">
                <a:solidFill>
                  <a:srgbClr val="0070C0"/>
                </a:solidFill>
              </a:rPr>
              <a:t>25 - 2 = 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C7B760-9C68-4343-8847-5BBB78E05665}"/>
              </a:ext>
            </a:extLst>
          </p:cNvPr>
          <p:cNvSpPr txBox="1"/>
          <p:nvPr/>
        </p:nvSpPr>
        <p:spPr>
          <a:xfrm>
            <a:off x="6654018" y="1561514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2FC8C16-A848-4147-964E-1E0BC6778798}"/>
              </a:ext>
            </a:extLst>
          </p:cNvPr>
          <p:cNvSpPr txBox="1"/>
          <p:nvPr/>
        </p:nvSpPr>
        <p:spPr>
          <a:xfrm>
            <a:off x="6619794" y="2500250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9BA1EC-98EA-4BF1-B561-6CE7597C0FDD}"/>
              </a:ext>
            </a:extLst>
          </p:cNvPr>
          <p:cNvSpPr txBox="1"/>
          <p:nvPr/>
        </p:nvSpPr>
        <p:spPr>
          <a:xfrm>
            <a:off x="6654018" y="4227499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D48430-A987-4331-803F-76AA4E5A5C85}"/>
              </a:ext>
            </a:extLst>
          </p:cNvPr>
          <p:cNvSpPr txBox="1"/>
          <p:nvPr/>
        </p:nvSpPr>
        <p:spPr>
          <a:xfrm>
            <a:off x="10613920" y="1493011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050D2B-FA7D-41F9-A289-66F27DC4AAC5}"/>
              </a:ext>
            </a:extLst>
          </p:cNvPr>
          <p:cNvSpPr txBox="1"/>
          <p:nvPr/>
        </p:nvSpPr>
        <p:spPr>
          <a:xfrm>
            <a:off x="9280306" y="1493011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37254D6-A3D3-4495-A091-1CBE72244F4F}"/>
              </a:ext>
            </a:extLst>
          </p:cNvPr>
          <p:cNvSpPr txBox="1"/>
          <p:nvPr/>
        </p:nvSpPr>
        <p:spPr>
          <a:xfrm>
            <a:off x="10613919" y="2447402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F2413D-EAE4-4FB0-82B6-74786C15D7DB}"/>
              </a:ext>
            </a:extLst>
          </p:cNvPr>
          <p:cNvSpPr txBox="1"/>
          <p:nvPr/>
        </p:nvSpPr>
        <p:spPr>
          <a:xfrm>
            <a:off x="9368538" y="4233735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E74A71-9707-4F73-B0CE-BAD7BD1D60F0}"/>
              </a:ext>
            </a:extLst>
          </p:cNvPr>
          <p:cNvSpPr txBox="1"/>
          <p:nvPr/>
        </p:nvSpPr>
        <p:spPr>
          <a:xfrm>
            <a:off x="10571178" y="4233388"/>
            <a:ext cx="8159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6600" b="1" dirty="0">
                <a:solidFill>
                  <a:srgbClr val="0070C0"/>
                </a:solidFill>
              </a:rPr>
              <a:t>3</a:t>
            </a:r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D2945B15-300A-43A5-8896-F27DF189EA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053" y="237070"/>
            <a:ext cx="3944454" cy="2395936"/>
          </a:xfrm>
          <a:prstGeom prst="rect">
            <a:avLst/>
          </a:prstGeom>
        </p:spPr>
      </p:pic>
      <p:cxnSp>
        <p:nvCxnSpPr>
          <p:cNvPr id="25" name="Ευθύγραμμο βέλος σύνδεσης 24">
            <a:extLst>
              <a:ext uri="{FF2B5EF4-FFF2-40B4-BE49-F238E27FC236}">
                <a16:creationId xmlns:a16="http://schemas.microsoft.com/office/drawing/2014/main" id="{EFA151A1-71DB-4BD1-83AC-D9E6387604D7}"/>
              </a:ext>
            </a:extLst>
          </p:cNvPr>
          <p:cNvCxnSpPr/>
          <p:nvPr/>
        </p:nvCxnSpPr>
        <p:spPr>
          <a:xfrm>
            <a:off x="7377605" y="686840"/>
            <a:ext cx="1807285" cy="0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369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887AD09-BDDA-42C1-A175-A2E284179DC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l-GR" sz="3500" dirty="0">
                <a:solidFill>
                  <a:srgbClr val="0070C0"/>
                </a:solidFill>
              </a:rPr>
              <a:t>Ώρα για εξάσκηση στο </a:t>
            </a:r>
            <a:r>
              <a:rPr lang="el-GR" sz="3500" b="1" dirty="0">
                <a:solidFill>
                  <a:srgbClr val="0070C0"/>
                </a:solidFill>
              </a:rPr>
              <a:t>τετράδιο μαθηματικών</a:t>
            </a:r>
            <a:r>
              <a:rPr lang="el-GR" sz="3500" dirty="0">
                <a:solidFill>
                  <a:srgbClr val="0070C0"/>
                </a:solidFill>
              </a:rPr>
              <a:t>! </a:t>
            </a:r>
            <a:br>
              <a:rPr lang="el-GR" sz="3500" dirty="0">
                <a:solidFill>
                  <a:srgbClr val="0070C0"/>
                </a:solidFill>
              </a:rPr>
            </a:br>
            <a:r>
              <a:rPr lang="el-GR" sz="3500" dirty="0">
                <a:solidFill>
                  <a:srgbClr val="0070C0"/>
                </a:solidFill>
              </a:rPr>
              <a:t>Γράψε </a:t>
            </a:r>
            <a:r>
              <a:rPr lang="el-GR" sz="3500" u="sng" dirty="0">
                <a:solidFill>
                  <a:srgbClr val="0070C0"/>
                </a:solidFill>
              </a:rPr>
              <a:t>ημερομηνία</a:t>
            </a:r>
            <a:r>
              <a:rPr lang="el-GR" sz="3500" dirty="0">
                <a:solidFill>
                  <a:srgbClr val="0070C0"/>
                </a:solidFill>
              </a:rPr>
              <a:t>, </a:t>
            </a:r>
            <a:r>
              <a:rPr lang="el-GR" sz="3500" u="sng" dirty="0">
                <a:solidFill>
                  <a:srgbClr val="0070C0"/>
                </a:solidFill>
              </a:rPr>
              <a:t>αντίγραψε</a:t>
            </a:r>
            <a:r>
              <a:rPr lang="el-GR" sz="3500" dirty="0">
                <a:solidFill>
                  <a:srgbClr val="0070C0"/>
                </a:solidFill>
              </a:rPr>
              <a:t> τα παρακάτω και </a:t>
            </a:r>
            <a:r>
              <a:rPr lang="el-GR" sz="3500" u="sng" dirty="0">
                <a:solidFill>
                  <a:srgbClr val="0070C0"/>
                </a:solidFill>
              </a:rPr>
              <a:t>λύσε</a:t>
            </a:r>
            <a:r>
              <a:rPr lang="el-GR" sz="3500" dirty="0">
                <a:solidFill>
                  <a:srgbClr val="0070C0"/>
                </a:solidFill>
              </a:rPr>
              <a:t> τα!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D7BA85-C5A5-4B1E-8D5F-7CD5F554B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Κάνω τις αφαιρέσεις: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8 - 1 =			 	18 - 1 =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5 - 4 =				25 - 4 = 		 			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5 - 3 =				35 - 3 = 			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7 - 2 =				47 - 2 =						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6 - 3=				56 - 3= 		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9 - 3 = 			69 +3=</a:t>
            </a:r>
          </a:p>
          <a:p>
            <a:pPr marL="0" indent="0">
              <a:buNone/>
            </a:pPr>
            <a:r>
              <a:rPr lang="el-GR" dirty="0">
                <a:solidFill>
                  <a:srgbClr val="002060"/>
                </a:solidFill>
              </a:rPr>
              <a:t>8 - 4 =			 	78 + 4= 						</a:t>
            </a: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FE135AFA-657F-49CA-8DE4-487057A1B2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754794" y="2435225"/>
            <a:ext cx="2757671" cy="4057650"/>
          </a:xfrm>
          <a:prstGeom prst="rect">
            <a:avLst/>
          </a:prstGeom>
        </p:spPr>
      </p:pic>
      <p:sp>
        <p:nvSpPr>
          <p:cNvPr id="4" name="Φυσαλίδα ομιλίας: Έλλειψη 3">
            <a:extLst>
              <a:ext uri="{FF2B5EF4-FFF2-40B4-BE49-F238E27FC236}">
                <a16:creationId xmlns:a16="http://schemas.microsoft.com/office/drawing/2014/main" id="{A622E4FF-41B3-4234-9A66-C2E48630649C}"/>
              </a:ext>
            </a:extLst>
          </p:cNvPr>
          <p:cNvSpPr/>
          <p:nvPr/>
        </p:nvSpPr>
        <p:spPr>
          <a:xfrm>
            <a:off x="7182678" y="1690688"/>
            <a:ext cx="2504659" cy="1297403"/>
          </a:xfrm>
          <a:prstGeom prst="wedgeEllipseCallout">
            <a:avLst>
              <a:gd name="adj1" fmla="val 58369"/>
              <a:gd name="adj2" fmla="val 56612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dirty="0" err="1">
                <a:solidFill>
                  <a:srgbClr val="0070C0"/>
                </a:solidFill>
              </a:rPr>
              <a:t>Ευκολάκια</a:t>
            </a:r>
            <a:r>
              <a:rPr lang="el-GR" sz="2600" dirty="0">
                <a:solidFill>
                  <a:srgbClr val="0070C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39348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167D766-F339-4438-8DD6-F046EA838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2778" y="2152337"/>
            <a:ext cx="4199273" cy="2983437"/>
          </a:xfrm>
          <a:prstGeom prst="rect">
            <a:avLst/>
          </a:prstGeom>
        </p:spPr>
      </p:pic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9A80463-7C13-4CC2-8DF4-9FE417EFB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949" y="4472992"/>
            <a:ext cx="6904382" cy="1325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5000" dirty="0">
                <a:solidFill>
                  <a:srgbClr val="0070C0"/>
                </a:solidFill>
              </a:rPr>
              <a:t>Καταπληκτική δουλειά!</a:t>
            </a:r>
          </a:p>
        </p:txBody>
      </p:sp>
    </p:spTree>
    <p:extLst>
      <p:ext uri="{BB962C8B-B14F-4D97-AF65-F5344CB8AC3E}">
        <p14:creationId xmlns:p14="http://schemas.microsoft.com/office/powerpoint/2010/main" val="325200926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171</Words>
  <Application>Microsoft Office PowerPoint</Application>
  <PresentationFormat>Ευρεία οθόνη</PresentationFormat>
  <Paragraphs>62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Θέμα του Office</vt:lpstr>
      <vt:lpstr>Ενότητα 7</vt:lpstr>
      <vt:lpstr>Παρουσίαση του PowerPoint</vt:lpstr>
      <vt:lpstr>Παρουσίαση του PowerPoint</vt:lpstr>
      <vt:lpstr>Ώρα για εξάσκηση στο τετράδιο μαθηματικών!  Γράψε ημερομηνία, αντίγραψε τα παρακάτω και λύσε τα!</vt:lpstr>
      <vt:lpstr>Παρουσίαση του PowerPoint</vt:lpstr>
      <vt:lpstr>Παρουσίαση του PowerPoint</vt:lpstr>
      <vt:lpstr>Ώρα για εξάσκηση στο τετράδιο μαθηματικών!  Γράψε ημερομηνία, αντίγραψε τα παρακάτω και λύσε τα!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Ενότητα 7</dc:title>
  <dc:creator>Chris</dc:creator>
  <cp:lastModifiedBy>Chris</cp:lastModifiedBy>
  <cp:revision>28</cp:revision>
  <dcterms:created xsi:type="dcterms:W3CDTF">2020-05-13T08:35:32Z</dcterms:created>
  <dcterms:modified xsi:type="dcterms:W3CDTF">2020-05-13T13:00:36Z</dcterms:modified>
</cp:coreProperties>
</file>