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306" r:id="rId3"/>
    <p:sldId id="307" r:id="rId4"/>
    <p:sldId id="260" r:id="rId5"/>
    <p:sldId id="308" r:id="rId6"/>
    <p:sldId id="309" r:id="rId7"/>
    <p:sldId id="259" r:id="rId8"/>
    <p:sldId id="310" r:id="rId9"/>
    <p:sldId id="301" r:id="rId10"/>
    <p:sldId id="265" r:id="rId11"/>
    <p:sldId id="302" r:id="rId12"/>
    <p:sldId id="299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" initials="C" lastIdx="1" clrIdx="0">
    <p:extLst>
      <p:ext uri="{19B8F6BF-5375-455C-9EA6-DF929625EA0E}">
        <p15:presenceInfo xmlns:p15="http://schemas.microsoft.com/office/powerpoint/2012/main" userId="Ch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5D3B0B-F782-42CB-8AF3-A40D936F7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1C75287-BF22-4A83-AD0B-3DACF6461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6A4A55-992B-49A5-B8C6-C68D9E8C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30D9BA1-F59B-4CE2-ABCB-C7C0FB47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CD6F3A-1DCC-412B-B647-8486DBB3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87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FD7D40-4D5B-4D97-891E-D98912D9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0EC7AAF-0D5A-4593-85DB-76D6C3F5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5B5958-A1D9-4EB2-9A69-1A0F523D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836624-B2EA-451F-A5DA-6603B3A49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620D4A-6330-4859-A459-7DD90F38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40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FD8B3CF-90E1-4EE1-BAF4-47E6261AA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E105F9C-85BD-47B3-BDD8-7DA30C7F8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32C21F3-8B7A-4F0E-BB13-4C340585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C1ADCA-38E9-4840-A75F-D5B0DC18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22394D-A8F2-4132-B9E0-A4479BFE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117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95C6D9-A9B6-4562-958F-B970A4B4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AABB81-446D-4EB4-BA7C-638A719C5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A1F5FB-F215-4EF1-9A59-53B3483A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0DE12A-E227-48B6-B0B2-9CBC4381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C49D57D-0D16-4EF7-BFCA-9062FE67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120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42EA3A-ED1B-4494-A917-38765B14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1E998A1-E052-420B-AFFF-A7EFB0C39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F9F65C4-40AA-4214-B791-8810317D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CC4260-EA94-4135-9561-ADD141D7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E4A32C-69FA-4869-840B-742D3210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544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D7FB18-ADCE-490D-899C-245FDD97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8CAC7A-179C-4B27-8B2B-354DB471C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D8149EB-6B5F-479D-B999-8ECDAF988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BA41789-A24F-4050-8333-77853C25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6BA5A9A-5687-41C9-8F66-2F18E09B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A2A968-B9C5-4578-ADC3-839579E7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768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F70254-F392-48B8-83E4-2B701D5C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EC0B1-E1D3-4ACD-84A3-661D5C8A4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04FBD57-82EB-4E29-890F-D2C89B249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2849AD2-6B7B-4248-B7A9-469BA9B87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C1E5406-62FD-4CC0-9FAE-C28B2CA3B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CC136DA-05E8-4447-B11B-F804BBE2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7416F42-75F9-4B1D-99D6-472A8844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FBC0252-C80B-4AD9-83BA-4E58DB4A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377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E465B4-0295-463C-8444-A46C61BF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27E65F1-015D-4BFC-ACCF-64C1FF6D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BF2D615-3329-4436-88C2-74FEB98B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ABBECE-4730-4F20-9528-0D8CE012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339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8F0FD06-3879-403A-BEFB-6F3DAB44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367E79C-FD94-4254-8AEE-74D51C58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CEC3BB4-5A84-4E79-8A6A-8AA6A3C5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273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3E35BA-7ACA-4690-AF73-0D5DDF4E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CAC9E2-F813-4566-8F27-CCDE48211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A5BA83B-478D-4B6D-891C-0A2687628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6654D6A-2A4E-4EC2-A534-6E94F23C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EAC279-D0BF-4024-8780-F3F31783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3ADA800-CC6E-4B23-BCC5-DDC46AA9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246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6A33F5-5D36-475E-94C9-F9CA6F90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58FB700-EB19-410B-94F8-A311CA5FD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B0DB4CF-8D1C-4507-9095-F570634CB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D2CF9AC-CCBC-4FAB-878D-AF4E44A4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49EC-0D8E-4978-B8D4-2BD4B12797A8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E29A384-52BC-4176-B5FF-EF2E36A4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780F898-735D-4F61-8758-17A6D13D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28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CAAA06C-E731-4CA0-B71B-8007879A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427D1F2-F0C0-4580-ADF2-2BFA06FB9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2508E7-4D8C-4DAE-BE4D-E27852F91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A49EC-0D8E-4978-B8D4-2BD4B12797A8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0A0414-5BDC-40DD-B8CE-6F012B5A9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84C9D8B-3C32-4201-95D4-B1007D24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12A8D-9F68-4C32-A03F-D03CA98F74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994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0D0D0EC5-B0A2-4851-B1A9-8FEF1CF8E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5" y="2155354"/>
            <a:ext cx="6093218" cy="453987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F73B84A-284A-44F2-9910-643BE6386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4574" y="961554"/>
            <a:ext cx="9144000" cy="2387600"/>
          </a:xfrm>
        </p:spPr>
        <p:txBody>
          <a:bodyPr>
            <a:normAutofit/>
          </a:bodyPr>
          <a:lstStyle/>
          <a:p>
            <a:r>
              <a:rPr lang="el-GR" sz="9000" b="1" dirty="0">
                <a:solidFill>
                  <a:srgbClr val="0070C0"/>
                </a:solidFill>
              </a:rPr>
              <a:t>Ενότητα 7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F158D24-5611-4EC8-B82B-5212E1708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3328" y="3598850"/>
            <a:ext cx="9144000" cy="1655762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rgbClr val="00B050"/>
                </a:solidFill>
              </a:rPr>
              <a:t>Πρόσθεση και Αφαίρεση                                     μέχρι το 100</a:t>
            </a:r>
            <a:r>
              <a:rPr lang="en-US" sz="4000" b="1" dirty="0">
                <a:solidFill>
                  <a:srgbClr val="00B050"/>
                </a:solidFill>
              </a:rPr>
              <a:t> (5)</a:t>
            </a:r>
            <a:endParaRPr lang="el-GR" sz="4000" b="1" dirty="0">
              <a:solidFill>
                <a:srgbClr val="00B050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65FAD38-8C3A-4642-B4D7-F77DA9EAC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98" y="113034"/>
            <a:ext cx="12093050" cy="204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8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Διάγραμμα ροής: Γραμμή σύνδεσης εκτός σελίδας 4">
            <a:extLst>
              <a:ext uri="{FF2B5EF4-FFF2-40B4-BE49-F238E27FC236}">
                <a16:creationId xmlns:a16="http://schemas.microsoft.com/office/drawing/2014/main" id="{435BC905-97EF-4D3D-9EAC-5CABE7B2D914}"/>
              </a:ext>
            </a:extLst>
          </p:cNvPr>
          <p:cNvSpPr/>
          <p:nvPr/>
        </p:nvSpPr>
        <p:spPr>
          <a:xfrm rot="16200000">
            <a:off x="1632475" y="1155394"/>
            <a:ext cx="2213113" cy="4646601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178F4-63A0-4874-AAB1-8CBB8539181B}"/>
              </a:ext>
            </a:extLst>
          </p:cNvPr>
          <p:cNvSpPr txBox="1"/>
          <p:nvPr/>
        </p:nvSpPr>
        <p:spPr>
          <a:xfrm>
            <a:off x="717452" y="2574388"/>
            <a:ext cx="3221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Κάνε την άσκηση 2, στη σελίδα 27: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52629-4081-42CE-824D-FF02DBF7C0B5}"/>
              </a:ext>
            </a:extLst>
          </p:cNvPr>
          <p:cNvSpPr txBox="1"/>
          <p:nvPr/>
        </p:nvSpPr>
        <p:spPr>
          <a:xfrm>
            <a:off x="415730" y="4867422"/>
            <a:ext cx="37454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Μετά, δες την επόμενη σελίδα για τις απαντήσεις.</a:t>
            </a:r>
          </a:p>
          <a:p>
            <a:r>
              <a:rPr lang="el-GR" sz="2400" b="1" i="1" dirty="0">
                <a:solidFill>
                  <a:srgbClr val="C00000"/>
                </a:solidFill>
              </a:rPr>
              <a:t>Μην είσαι ζαβολιάρης!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DE6F24A-2CAE-4332-B5E0-41F8637B2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113" y="987214"/>
            <a:ext cx="6344531" cy="488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57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Θέση περιεχομένου 25">
            <a:extLst>
              <a:ext uri="{FF2B5EF4-FFF2-40B4-BE49-F238E27FC236}">
                <a16:creationId xmlns:a16="http://schemas.microsoft.com/office/drawing/2014/main" id="{7CD00A2F-3BF5-40B0-9EFB-9D3BE8E26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544" y="1404150"/>
            <a:ext cx="8727550" cy="508872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13DF8F3E-D17D-45E3-A665-FFC84C58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</p:spPr>
        <p:txBody>
          <a:bodyPr/>
          <a:lstStyle/>
          <a:p>
            <a:r>
              <a:rPr lang="el-GR" b="1" dirty="0">
                <a:solidFill>
                  <a:schemeClr val="accent2"/>
                </a:solidFill>
              </a:rPr>
              <a:t>Βιβλίο, σελίδα 27, άσκηση 2: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B45C3-F58D-4610-A96B-FCF0D35087D9}"/>
              </a:ext>
            </a:extLst>
          </p:cNvPr>
          <p:cNvSpPr txBox="1"/>
          <p:nvPr/>
        </p:nvSpPr>
        <p:spPr>
          <a:xfrm>
            <a:off x="2239687" y="2232947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78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23F4B-B297-4CEA-8A4A-A3ED936E9706}"/>
              </a:ext>
            </a:extLst>
          </p:cNvPr>
          <p:cNvSpPr txBox="1"/>
          <p:nvPr/>
        </p:nvSpPr>
        <p:spPr>
          <a:xfrm>
            <a:off x="2239687" y="3117855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10BF3-5199-4111-A108-F3818D9460A7}"/>
              </a:ext>
            </a:extLst>
          </p:cNvPr>
          <p:cNvSpPr txBox="1"/>
          <p:nvPr/>
        </p:nvSpPr>
        <p:spPr>
          <a:xfrm>
            <a:off x="2239686" y="3999490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63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F196B-86A2-4302-BFFF-5F1892FF8A74}"/>
              </a:ext>
            </a:extLst>
          </p:cNvPr>
          <p:cNvSpPr txBox="1"/>
          <p:nvPr/>
        </p:nvSpPr>
        <p:spPr>
          <a:xfrm>
            <a:off x="2182501" y="4930630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079D5E-BC72-4737-B13E-7DE66DD9EA5B}"/>
              </a:ext>
            </a:extLst>
          </p:cNvPr>
          <p:cNvSpPr txBox="1"/>
          <p:nvPr/>
        </p:nvSpPr>
        <p:spPr>
          <a:xfrm>
            <a:off x="2322511" y="5759427"/>
            <a:ext cx="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89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7437AB-7A0F-4E71-BFFA-3B8EDDAE2DF2}"/>
              </a:ext>
            </a:extLst>
          </p:cNvPr>
          <p:cNvSpPr txBox="1"/>
          <p:nvPr/>
        </p:nvSpPr>
        <p:spPr>
          <a:xfrm>
            <a:off x="5546516" y="3316745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45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9FB0C0-B5F7-409E-9194-94AF26158A45}"/>
              </a:ext>
            </a:extLst>
          </p:cNvPr>
          <p:cNvSpPr txBox="1"/>
          <p:nvPr/>
        </p:nvSpPr>
        <p:spPr>
          <a:xfrm>
            <a:off x="4025604" y="3223221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76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3DCB7-7D8B-4130-95B9-DEE5A88FE792}"/>
              </a:ext>
            </a:extLst>
          </p:cNvPr>
          <p:cNvSpPr txBox="1"/>
          <p:nvPr/>
        </p:nvSpPr>
        <p:spPr>
          <a:xfrm>
            <a:off x="5546516" y="5497817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69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F1EAAB-3FE8-4A75-A215-7412712FE827}"/>
              </a:ext>
            </a:extLst>
          </p:cNvPr>
          <p:cNvSpPr txBox="1"/>
          <p:nvPr/>
        </p:nvSpPr>
        <p:spPr>
          <a:xfrm>
            <a:off x="4038034" y="5511069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58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9ECB05-1B5D-4C11-AFB8-83D9F8FC82D7}"/>
              </a:ext>
            </a:extLst>
          </p:cNvPr>
          <p:cNvSpPr txBox="1"/>
          <p:nvPr/>
        </p:nvSpPr>
        <p:spPr>
          <a:xfrm>
            <a:off x="7115759" y="3345626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71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F862D5-CFF5-4869-B67B-421CEFC105A0}"/>
              </a:ext>
            </a:extLst>
          </p:cNvPr>
          <p:cNvSpPr txBox="1"/>
          <p:nvPr/>
        </p:nvSpPr>
        <p:spPr>
          <a:xfrm>
            <a:off x="8561977" y="3236316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32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A6F3E0-FD16-48F0-93B6-A92BAF988CFA}"/>
              </a:ext>
            </a:extLst>
          </p:cNvPr>
          <p:cNvSpPr txBox="1"/>
          <p:nvPr/>
        </p:nvSpPr>
        <p:spPr>
          <a:xfrm>
            <a:off x="7053494" y="5453850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57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1A0DEC-CF4C-4646-BB45-128110B36ACE}"/>
              </a:ext>
            </a:extLst>
          </p:cNvPr>
          <p:cNvSpPr txBox="1"/>
          <p:nvPr/>
        </p:nvSpPr>
        <p:spPr>
          <a:xfrm>
            <a:off x="8561976" y="5511069"/>
            <a:ext cx="7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2"/>
                </a:solidFill>
              </a:rPr>
              <a:t>98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FCE051-2A58-4640-BDE7-EEE4EB330D64}"/>
              </a:ext>
            </a:extLst>
          </p:cNvPr>
          <p:cNvSpPr txBox="1"/>
          <p:nvPr/>
        </p:nvSpPr>
        <p:spPr>
          <a:xfrm>
            <a:off x="9580804" y="2589985"/>
            <a:ext cx="2160623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rgbClr val="C00000"/>
                </a:solidFill>
              </a:rPr>
              <a:t>Διόρθωσε τον εαυτό σου βάζοντας</a:t>
            </a:r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6EC0AA33-B3A4-41B2-8A14-0CA9CDEEB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006" y="3358610"/>
            <a:ext cx="623587" cy="6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9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167D766-F339-4438-8DD6-F046EA838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8" y="2152337"/>
            <a:ext cx="4199273" cy="2983437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A80463-7C13-4CC2-8DF4-9FE417EFB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49" y="4472992"/>
            <a:ext cx="6904382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000" dirty="0">
                <a:solidFill>
                  <a:srgbClr val="0070C0"/>
                </a:solidFill>
              </a:rPr>
              <a:t>Καταπληκτική δουλειά!</a:t>
            </a:r>
          </a:p>
        </p:txBody>
      </p:sp>
    </p:spTree>
    <p:extLst>
      <p:ext uri="{BB962C8B-B14F-4D97-AF65-F5344CB8AC3E}">
        <p14:creationId xmlns:p14="http://schemas.microsoft.com/office/powerpoint/2010/main" val="325200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A2FEB9-AC3D-459B-9361-AA4EE5E3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70C0"/>
                </a:solidFill>
              </a:rPr>
              <a:t>Τι έμαθα μέχρι τώρα:</a:t>
            </a:r>
            <a:br>
              <a:rPr lang="el-GR" b="1" dirty="0">
                <a:solidFill>
                  <a:srgbClr val="0070C0"/>
                </a:solidFill>
              </a:rPr>
            </a:br>
            <a:r>
              <a:rPr lang="el-GR" b="1" dirty="0">
                <a:solidFill>
                  <a:srgbClr val="0070C0"/>
                </a:solidFill>
              </a:rPr>
              <a:t>Σε έναν διψήφιο αριθμό…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46752AD-6976-4EEF-95E1-8DB706858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7737" y="1972469"/>
            <a:ext cx="2676525" cy="40576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AE6B1AF-E1E4-4333-A422-ACADF266E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45141"/>
            <a:ext cx="3448050" cy="1714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6EEF3-1D22-42CB-9D93-F9D0D69EB247}"/>
              </a:ext>
            </a:extLst>
          </p:cNvPr>
          <p:cNvSpPr txBox="1"/>
          <p:nvPr/>
        </p:nvSpPr>
        <p:spPr>
          <a:xfrm>
            <a:off x="1088452" y="3898431"/>
            <a:ext cx="3438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0070C0"/>
                </a:solidFill>
              </a:rPr>
              <a:t> 38      32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3ADC0-8A92-41D6-99E1-CBE74E5C1243}"/>
              </a:ext>
            </a:extLst>
          </p:cNvPr>
          <p:cNvSpPr txBox="1"/>
          <p:nvPr/>
        </p:nvSpPr>
        <p:spPr>
          <a:xfrm>
            <a:off x="715816" y="5006827"/>
            <a:ext cx="404192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accent4"/>
                </a:solidFill>
              </a:rPr>
              <a:t>Να βάζω και να βγάζω </a:t>
            </a:r>
            <a:r>
              <a:rPr lang="el-GR" sz="4000" b="1" dirty="0">
                <a:solidFill>
                  <a:schemeClr val="accent4"/>
                </a:solidFill>
              </a:rPr>
              <a:t>μονάδες</a:t>
            </a:r>
            <a:r>
              <a:rPr lang="el-GR" sz="4000" dirty="0">
                <a:solidFill>
                  <a:schemeClr val="accent4"/>
                </a:solidFill>
              </a:rPr>
              <a:t>.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DE785EE-4FB5-43F5-9818-AF3A77F3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973" y="2445141"/>
            <a:ext cx="3457575" cy="17621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9A0AC2-68DC-479B-8204-49684A7150F2}"/>
              </a:ext>
            </a:extLst>
          </p:cNvPr>
          <p:cNvSpPr txBox="1"/>
          <p:nvPr/>
        </p:nvSpPr>
        <p:spPr>
          <a:xfrm>
            <a:off x="7867222" y="3946056"/>
            <a:ext cx="3438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0070C0"/>
                </a:solidFill>
              </a:rPr>
              <a:t> </a:t>
            </a:r>
            <a:r>
              <a:rPr lang="el-GR" sz="6000">
                <a:solidFill>
                  <a:srgbClr val="0070C0"/>
                </a:solidFill>
              </a:rPr>
              <a:t>55       15</a:t>
            </a:r>
            <a:endParaRPr lang="el-GR" sz="60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C78E1-09C9-4E32-9C31-26EF9AFD49C4}"/>
              </a:ext>
            </a:extLst>
          </p:cNvPr>
          <p:cNvSpPr txBox="1"/>
          <p:nvPr/>
        </p:nvSpPr>
        <p:spPr>
          <a:xfrm>
            <a:off x="7867222" y="4914094"/>
            <a:ext cx="404192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accent4"/>
                </a:solidFill>
              </a:rPr>
              <a:t>Να βάζω και να βγάζω </a:t>
            </a:r>
            <a:r>
              <a:rPr lang="el-GR" sz="4000" b="1" dirty="0">
                <a:solidFill>
                  <a:schemeClr val="accent4"/>
                </a:solidFill>
              </a:rPr>
              <a:t>δεκάδες</a:t>
            </a:r>
            <a:r>
              <a:rPr lang="el-GR" sz="4000" dirty="0">
                <a:solidFill>
                  <a:schemeClr val="accent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946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573F74-B442-42A0-838C-B26C9B622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974" y="2552484"/>
            <a:ext cx="3607591" cy="1753032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18A2FEB9-AC3D-459B-9361-AA4EE5E3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70C0"/>
                </a:solidFill>
              </a:rPr>
              <a:t>Τι θα μάθω σήμερα:</a:t>
            </a:r>
            <a:br>
              <a:rPr lang="el-GR" b="1" dirty="0">
                <a:solidFill>
                  <a:srgbClr val="0070C0"/>
                </a:solidFill>
              </a:rPr>
            </a:br>
            <a:r>
              <a:rPr lang="el-GR" b="1" dirty="0">
                <a:solidFill>
                  <a:srgbClr val="0070C0"/>
                </a:solidFill>
              </a:rPr>
              <a:t>Σε έναν διψήφιο αριθμό…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46752AD-6976-4EEF-95E1-8DB706858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H="1">
            <a:off x="8441221" y="2224907"/>
            <a:ext cx="2662327" cy="4057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6EEF3-1D22-42CB-9D93-F9D0D69EB247}"/>
              </a:ext>
            </a:extLst>
          </p:cNvPr>
          <p:cNvSpPr txBox="1"/>
          <p:nvPr/>
        </p:nvSpPr>
        <p:spPr>
          <a:xfrm>
            <a:off x="3055187" y="3862789"/>
            <a:ext cx="3438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0070C0"/>
                </a:solidFill>
              </a:rPr>
              <a:t> 59       11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3ADC0-8A92-41D6-99E1-CBE74E5C1243}"/>
              </a:ext>
            </a:extLst>
          </p:cNvPr>
          <p:cNvSpPr txBox="1"/>
          <p:nvPr/>
        </p:nvSpPr>
        <p:spPr>
          <a:xfrm>
            <a:off x="1885501" y="4878452"/>
            <a:ext cx="577774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accent4"/>
                </a:solidFill>
              </a:rPr>
              <a:t>Να βάζω και να βγάζω </a:t>
            </a:r>
            <a:r>
              <a:rPr lang="el-GR" sz="4000" u="sng" dirty="0">
                <a:solidFill>
                  <a:schemeClr val="accent4"/>
                </a:solidFill>
              </a:rPr>
              <a:t>και</a:t>
            </a:r>
            <a:r>
              <a:rPr lang="el-GR" sz="4000" dirty="0">
                <a:solidFill>
                  <a:schemeClr val="accent4"/>
                </a:solidFill>
              </a:rPr>
              <a:t> </a:t>
            </a:r>
            <a:r>
              <a:rPr lang="el-GR" sz="4000" b="1" dirty="0">
                <a:solidFill>
                  <a:schemeClr val="accent4"/>
                </a:solidFill>
              </a:rPr>
              <a:t>μονάδες </a:t>
            </a:r>
            <a:r>
              <a:rPr lang="el-GR" sz="4000" u="sng" dirty="0">
                <a:solidFill>
                  <a:schemeClr val="accent4"/>
                </a:solidFill>
              </a:rPr>
              <a:t>και</a:t>
            </a:r>
            <a:r>
              <a:rPr lang="el-GR" sz="4000" b="1" dirty="0">
                <a:solidFill>
                  <a:schemeClr val="accent4"/>
                </a:solidFill>
              </a:rPr>
              <a:t> δεκάδες!</a:t>
            </a:r>
            <a:endParaRPr lang="el-GR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4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55FE9795-4A0E-40FA-A0E9-9A4D8877C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150" y="2645606"/>
            <a:ext cx="2676525" cy="40576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ED3022-36A4-4336-AEBE-4DDEF465B712}"/>
              </a:ext>
            </a:extLst>
          </p:cNvPr>
          <p:cNvSpPr txBox="1"/>
          <p:nvPr/>
        </p:nvSpPr>
        <p:spPr>
          <a:xfrm>
            <a:off x="4794272" y="537751"/>
            <a:ext cx="6483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5"/>
                </a:solidFill>
              </a:rPr>
              <a:t>Θυμάμαι: Οι μονάδες με τις μονάδες και οι δεκάδες με τις δεκάδες!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23E70-9B94-4AA8-9068-F123E20BB245}"/>
              </a:ext>
            </a:extLst>
          </p:cNvPr>
          <p:cNvSpPr txBox="1"/>
          <p:nvPr/>
        </p:nvSpPr>
        <p:spPr>
          <a:xfrm>
            <a:off x="4103335" y="2539368"/>
            <a:ext cx="584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4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C4F65B-830B-485F-B675-5309D3B19D71}"/>
              </a:ext>
            </a:extLst>
          </p:cNvPr>
          <p:cNvSpPr txBox="1"/>
          <p:nvPr/>
        </p:nvSpPr>
        <p:spPr>
          <a:xfrm>
            <a:off x="8045472" y="2539368"/>
            <a:ext cx="584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4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13" name="Φυσαλίδα ομιλίας: Έλλειψη 12">
            <a:extLst>
              <a:ext uri="{FF2B5EF4-FFF2-40B4-BE49-F238E27FC236}">
                <a16:creationId xmlns:a16="http://schemas.microsoft.com/office/drawing/2014/main" id="{09F76F2A-C81F-49B9-83C2-6563E73BA8D5}"/>
              </a:ext>
            </a:extLst>
          </p:cNvPr>
          <p:cNvSpPr/>
          <p:nvPr/>
        </p:nvSpPr>
        <p:spPr>
          <a:xfrm>
            <a:off x="448426" y="449757"/>
            <a:ext cx="3761177" cy="1917392"/>
          </a:xfrm>
          <a:prstGeom prst="wedgeEllipseCallout">
            <a:avLst>
              <a:gd name="adj1" fmla="val -3216"/>
              <a:gd name="adj2" fmla="val 6473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accent2"/>
                </a:solidFill>
              </a:rPr>
              <a:t>Πώς να κάνω τη μαθηματική πρόταση: </a:t>
            </a:r>
          </a:p>
          <a:p>
            <a:r>
              <a:rPr lang="el-GR" sz="2400" b="1" dirty="0">
                <a:solidFill>
                  <a:schemeClr val="accent2"/>
                </a:solidFill>
              </a:rPr>
              <a:t>35 + 24 = ….  ;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517B9F3-95F0-4FD1-90A3-8B22A9DF7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4272" y="1608798"/>
            <a:ext cx="3251200" cy="4787591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8A8F7FA4-AD91-4C8B-A56F-FEF4DD10D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42" y="1562691"/>
            <a:ext cx="3356361" cy="48655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8D964F-513C-4FE9-955E-75B9E5C8CABC}"/>
              </a:ext>
            </a:extLst>
          </p:cNvPr>
          <p:cNvSpPr txBox="1"/>
          <p:nvPr/>
        </p:nvSpPr>
        <p:spPr>
          <a:xfrm>
            <a:off x="10888708" y="1853712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EF2AEB-A549-4532-8FE5-622C7B1161F2}"/>
              </a:ext>
            </a:extLst>
          </p:cNvPr>
          <p:cNvSpPr txBox="1"/>
          <p:nvPr/>
        </p:nvSpPr>
        <p:spPr>
          <a:xfrm>
            <a:off x="9372761" y="1853712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A6D5ED-EAB3-45C3-9704-688A8871AEAA}"/>
              </a:ext>
            </a:extLst>
          </p:cNvPr>
          <p:cNvSpPr txBox="1"/>
          <p:nvPr/>
        </p:nvSpPr>
        <p:spPr>
          <a:xfrm>
            <a:off x="10869635" y="2961708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8F7612-4523-4A6E-BF57-E05F0ABAE2DF}"/>
              </a:ext>
            </a:extLst>
          </p:cNvPr>
          <p:cNvSpPr txBox="1"/>
          <p:nvPr/>
        </p:nvSpPr>
        <p:spPr>
          <a:xfrm>
            <a:off x="9426822" y="2915728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B27866-47BD-4F27-B335-8C7EC6828663}"/>
              </a:ext>
            </a:extLst>
          </p:cNvPr>
          <p:cNvSpPr txBox="1"/>
          <p:nvPr/>
        </p:nvSpPr>
        <p:spPr>
          <a:xfrm>
            <a:off x="10822646" y="4869929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BB9F73-F1F2-4864-B1F5-73508D537BB5}"/>
              </a:ext>
            </a:extLst>
          </p:cNvPr>
          <p:cNvSpPr txBox="1"/>
          <p:nvPr/>
        </p:nvSpPr>
        <p:spPr>
          <a:xfrm>
            <a:off x="9422049" y="4875709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902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2C118A-13D2-498F-84CB-A3884F02E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Το ίδιο θα σκεφτώ και στην αφαίρεση: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82649-15EB-4849-9956-3A6C840092ED}"/>
              </a:ext>
            </a:extLst>
          </p:cNvPr>
          <p:cNvSpPr txBox="1"/>
          <p:nvPr/>
        </p:nvSpPr>
        <p:spPr>
          <a:xfrm>
            <a:off x="2854336" y="2282145"/>
            <a:ext cx="648332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5"/>
                </a:solidFill>
              </a:rPr>
              <a:t>Οι μονάδες με τις μονάδες και οι δεκάδες με τις δεκάδες!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1987B4D-04BD-41BA-B365-ED602C10B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997" y="3342612"/>
            <a:ext cx="3488788" cy="31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0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134018E7-932C-4FB3-8F35-71E65F1F2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760" y="1562691"/>
            <a:ext cx="3336768" cy="497669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5FE9795-4A0E-40FA-A0E9-9A4D8877C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50" y="2645606"/>
            <a:ext cx="2676525" cy="40576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ED3022-36A4-4336-AEBE-4DDEF465B712}"/>
              </a:ext>
            </a:extLst>
          </p:cNvPr>
          <p:cNvSpPr txBox="1"/>
          <p:nvPr/>
        </p:nvSpPr>
        <p:spPr>
          <a:xfrm>
            <a:off x="4794272" y="537751"/>
            <a:ext cx="6483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5"/>
                </a:solidFill>
              </a:rPr>
              <a:t>Θυμάμαι: Οι μονάδες με τις μονάδες και οι δεκάδες με τις δεκάδες!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23E70-9B94-4AA8-9068-F123E20BB245}"/>
              </a:ext>
            </a:extLst>
          </p:cNvPr>
          <p:cNvSpPr txBox="1"/>
          <p:nvPr/>
        </p:nvSpPr>
        <p:spPr>
          <a:xfrm>
            <a:off x="4118056" y="2367149"/>
            <a:ext cx="584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C4F65B-830B-485F-B675-5309D3B19D71}"/>
              </a:ext>
            </a:extLst>
          </p:cNvPr>
          <p:cNvSpPr txBox="1"/>
          <p:nvPr/>
        </p:nvSpPr>
        <p:spPr>
          <a:xfrm>
            <a:off x="8004427" y="2254008"/>
            <a:ext cx="584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13" name="Φυσαλίδα ομιλίας: Έλλειψη 12">
            <a:extLst>
              <a:ext uri="{FF2B5EF4-FFF2-40B4-BE49-F238E27FC236}">
                <a16:creationId xmlns:a16="http://schemas.microsoft.com/office/drawing/2014/main" id="{09F76F2A-C81F-49B9-83C2-6563E73BA8D5}"/>
              </a:ext>
            </a:extLst>
          </p:cNvPr>
          <p:cNvSpPr/>
          <p:nvPr/>
        </p:nvSpPr>
        <p:spPr>
          <a:xfrm>
            <a:off x="448426" y="449757"/>
            <a:ext cx="3761177" cy="1917392"/>
          </a:xfrm>
          <a:prstGeom prst="wedgeEllipseCallout">
            <a:avLst>
              <a:gd name="adj1" fmla="val -3216"/>
              <a:gd name="adj2" fmla="val 6473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accent2"/>
                </a:solidFill>
              </a:rPr>
              <a:t>Πώς να κάνω τη μαθηματική πρόταση: </a:t>
            </a:r>
          </a:p>
          <a:p>
            <a:r>
              <a:rPr lang="el-GR" sz="2400" b="1" dirty="0">
                <a:solidFill>
                  <a:schemeClr val="accent2"/>
                </a:solidFill>
              </a:rPr>
              <a:t>35 - 24 = ….  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8D964F-513C-4FE9-955E-75B9E5C8CABC}"/>
              </a:ext>
            </a:extLst>
          </p:cNvPr>
          <p:cNvSpPr txBox="1"/>
          <p:nvPr/>
        </p:nvSpPr>
        <p:spPr>
          <a:xfrm>
            <a:off x="10770669" y="1864556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EF2AEB-A549-4532-8FE5-622C7B1161F2}"/>
              </a:ext>
            </a:extLst>
          </p:cNvPr>
          <p:cNvSpPr txBox="1"/>
          <p:nvPr/>
        </p:nvSpPr>
        <p:spPr>
          <a:xfrm>
            <a:off x="9372761" y="1853712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A6D5ED-EAB3-45C3-9704-688A8871AEAA}"/>
              </a:ext>
            </a:extLst>
          </p:cNvPr>
          <p:cNvSpPr txBox="1"/>
          <p:nvPr/>
        </p:nvSpPr>
        <p:spPr>
          <a:xfrm>
            <a:off x="10813847" y="2961708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8F7612-4523-4A6E-BF57-E05F0ABAE2DF}"/>
              </a:ext>
            </a:extLst>
          </p:cNvPr>
          <p:cNvSpPr txBox="1"/>
          <p:nvPr/>
        </p:nvSpPr>
        <p:spPr>
          <a:xfrm>
            <a:off x="9426822" y="2915728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B27866-47BD-4F27-B335-8C7EC6828663}"/>
              </a:ext>
            </a:extLst>
          </p:cNvPr>
          <p:cNvSpPr txBox="1"/>
          <p:nvPr/>
        </p:nvSpPr>
        <p:spPr>
          <a:xfrm>
            <a:off x="10770669" y="4674431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BB9F73-F1F2-4864-B1F5-73508D537BB5}"/>
              </a:ext>
            </a:extLst>
          </p:cNvPr>
          <p:cNvSpPr txBox="1"/>
          <p:nvPr/>
        </p:nvSpPr>
        <p:spPr>
          <a:xfrm>
            <a:off x="9426822" y="4674431"/>
            <a:ext cx="815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4C2EF3F-B1BB-4DB4-9E5C-DA66707D7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12647" y="1562690"/>
            <a:ext cx="3481859" cy="49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5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87AD09-BDDA-42C1-A175-A2E284179D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500" dirty="0">
                <a:solidFill>
                  <a:schemeClr val="accent2"/>
                </a:solidFill>
              </a:rPr>
              <a:t>Ώρα για εξάσκηση στο </a:t>
            </a:r>
            <a:r>
              <a:rPr lang="el-GR" sz="3500" b="1" dirty="0">
                <a:solidFill>
                  <a:schemeClr val="accent2"/>
                </a:solidFill>
              </a:rPr>
              <a:t>τετράδιο μαθηματικών</a:t>
            </a:r>
            <a:r>
              <a:rPr lang="el-GR" sz="3500" dirty="0">
                <a:solidFill>
                  <a:schemeClr val="accent2"/>
                </a:solidFill>
              </a:rPr>
              <a:t>! </a:t>
            </a:r>
            <a:br>
              <a:rPr lang="el-GR" sz="3500" dirty="0">
                <a:solidFill>
                  <a:schemeClr val="accent2"/>
                </a:solidFill>
              </a:rPr>
            </a:br>
            <a:r>
              <a:rPr lang="el-GR" sz="3500" dirty="0">
                <a:solidFill>
                  <a:schemeClr val="accent2"/>
                </a:solidFill>
              </a:rPr>
              <a:t>Γράψε </a:t>
            </a:r>
            <a:r>
              <a:rPr lang="el-GR" sz="3500" u="sng" dirty="0">
                <a:solidFill>
                  <a:schemeClr val="accent2"/>
                </a:solidFill>
              </a:rPr>
              <a:t>ημερομηνία</a:t>
            </a:r>
            <a:r>
              <a:rPr lang="el-GR" sz="3500" dirty="0">
                <a:solidFill>
                  <a:schemeClr val="accent2"/>
                </a:solidFill>
              </a:rPr>
              <a:t>, </a:t>
            </a:r>
            <a:r>
              <a:rPr lang="el-GR" sz="3500" u="sng" dirty="0">
                <a:solidFill>
                  <a:schemeClr val="accent2"/>
                </a:solidFill>
              </a:rPr>
              <a:t>αντίγραψε</a:t>
            </a:r>
            <a:r>
              <a:rPr lang="el-GR" sz="3500" dirty="0">
                <a:solidFill>
                  <a:schemeClr val="accent2"/>
                </a:solidFill>
              </a:rPr>
              <a:t> τα παρακάτω και </a:t>
            </a:r>
            <a:r>
              <a:rPr lang="el-GR" sz="3500" u="sng" dirty="0">
                <a:solidFill>
                  <a:schemeClr val="accent2"/>
                </a:solidFill>
              </a:rPr>
              <a:t>λύσε</a:t>
            </a:r>
            <a:r>
              <a:rPr lang="el-GR" sz="3500" dirty="0">
                <a:solidFill>
                  <a:schemeClr val="accent2"/>
                </a:solidFill>
              </a:rPr>
              <a:t> τα!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D7BA85-C5A5-4B1E-8D5F-7CD5F554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</a:rPr>
              <a:t>Κάνω τις προσθέσεις: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83 + 13 =			 85 - 14 =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56 + 43 =			 51 + 35 = 		 			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35 + 22 =			 52 - 31 = 			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74 - 23 =			 73 + 23 =						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65 - 34 =			 64 - ….. = 32		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…. + 23 = 55			 36 +63 =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42 + …. = 73			 ….. - 35 = 21					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E135AFA-657F-49CA-8DE4-487057A1B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54794" y="2435225"/>
            <a:ext cx="2757671" cy="4057650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A622E4FF-41B3-4234-9A66-C2E48630649C}"/>
              </a:ext>
            </a:extLst>
          </p:cNvPr>
          <p:cNvSpPr/>
          <p:nvPr/>
        </p:nvSpPr>
        <p:spPr>
          <a:xfrm>
            <a:off x="7182678" y="1780278"/>
            <a:ext cx="2504659" cy="1297403"/>
          </a:xfrm>
          <a:prstGeom prst="wedgeEllipseCallout">
            <a:avLst>
              <a:gd name="adj1" fmla="val 58369"/>
              <a:gd name="adj2" fmla="val 5661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600" dirty="0" err="1">
                <a:solidFill>
                  <a:schemeClr val="accent2"/>
                </a:solidFill>
              </a:rPr>
              <a:t>Ευκολάκια</a:t>
            </a:r>
            <a:r>
              <a:rPr lang="el-GR" sz="2600" dirty="0">
                <a:solidFill>
                  <a:schemeClr val="accent2"/>
                </a:solidFill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B0816-0D22-44BD-939A-7873260C3515}"/>
              </a:ext>
            </a:extLst>
          </p:cNvPr>
          <p:cNvSpPr txBox="1"/>
          <p:nvPr/>
        </p:nvSpPr>
        <p:spPr>
          <a:xfrm>
            <a:off x="8637563" y="5477212"/>
            <a:ext cx="333096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C00000"/>
                </a:solidFill>
              </a:rPr>
              <a:t>Μετά, δες την επόμενη σελίδα για τις απαντήσεις.</a:t>
            </a:r>
          </a:p>
          <a:p>
            <a:r>
              <a:rPr lang="el-GR" sz="2000" b="1" i="1" dirty="0">
                <a:solidFill>
                  <a:srgbClr val="C00000"/>
                </a:solidFill>
              </a:rPr>
              <a:t>Μην είσαι ζαβολιάρης!</a:t>
            </a:r>
          </a:p>
        </p:txBody>
      </p:sp>
    </p:spTree>
    <p:extLst>
      <p:ext uri="{BB962C8B-B14F-4D97-AF65-F5344CB8AC3E}">
        <p14:creationId xmlns:p14="http://schemas.microsoft.com/office/powerpoint/2010/main" val="120011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87AD09-BDDA-42C1-A175-A2E28417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500">
                <a:solidFill>
                  <a:schemeClr val="accent2"/>
                </a:solidFill>
              </a:rPr>
              <a:t>Ώρα για εξάσκηση στο </a:t>
            </a:r>
            <a:r>
              <a:rPr lang="el-GR" sz="3500" b="1">
                <a:solidFill>
                  <a:schemeClr val="accent2"/>
                </a:solidFill>
              </a:rPr>
              <a:t>τετράδιο μαθηματικών</a:t>
            </a:r>
            <a:r>
              <a:rPr lang="el-GR" sz="3500">
                <a:solidFill>
                  <a:schemeClr val="accent2"/>
                </a:solidFill>
              </a:rPr>
              <a:t>! </a:t>
            </a:r>
            <a:br>
              <a:rPr lang="el-GR" sz="3500">
                <a:solidFill>
                  <a:schemeClr val="accent2"/>
                </a:solidFill>
              </a:rPr>
            </a:br>
            <a:r>
              <a:rPr lang="el-GR" sz="3500">
                <a:solidFill>
                  <a:schemeClr val="accent2"/>
                </a:solidFill>
              </a:rPr>
              <a:t>Γράψε </a:t>
            </a:r>
            <a:r>
              <a:rPr lang="el-GR" sz="3500" u="sng">
                <a:solidFill>
                  <a:schemeClr val="accent2"/>
                </a:solidFill>
              </a:rPr>
              <a:t>ημερομηνία</a:t>
            </a:r>
            <a:r>
              <a:rPr lang="el-GR" sz="3500">
                <a:solidFill>
                  <a:schemeClr val="accent2"/>
                </a:solidFill>
              </a:rPr>
              <a:t>, </a:t>
            </a:r>
            <a:r>
              <a:rPr lang="el-GR" sz="3500" u="sng">
                <a:solidFill>
                  <a:schemeClr val="accent2"/>
                </a:solidFill>
              </a:rPr>
              <a:t>αντίγραψε</a:t>
            </a:r>
            <a:r>
              <a:rPr lang="el-GR" sz="3500">
                <a:solidFill>
                  <a:schemeClr val="accent2"/>
                </a:solidFill>
              </a:rPr>
              <a:t> τα παρακάτω και </a:t>
            </a:r>
            <a:r>
              <a:rPr lang="el-GR" sz="3500" u="sng">
                <a:solidFill>
                  <a:schemeClr val="accent2"/>
                </a:solidFill>
              </a:rPr>
              <a:t>λύσε</a:t>
            </a:r>
            <a:r>
              <a:rPr lang="el-GR" sz="3500">
                <a:solidFill>
                  <a:schemeClr val="accent2"/>
                </a:solidFill>
              </a:rPr>
              <a:t> τα!</a:t>
            </a:r>
            <a:endParaRPr lang="el-GR" sz="3500" dirty="0">
              <a:solidFill>
                <a:schemeClr val="accent2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D7BA85-C5A5-4B1E-8D5F-7CD5F554B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>
                <a:solidFill>
                  <a:srgbClr val="002060"/>
                </a:solidFill>
              </a:rPr>
              <a:t>Κάνω τις προσθέσεις:</a:t>
            </a:r>
          </a:p>
          <a:p>
            <a:pPr marL="0" indent="0">
              <a:buNone/>
            </a:pPr>
            <a:r>
              <a:rPr lang="el-GR">
                <a:solidFill>
                  <a:srgbClr val="002060"/>
                </a:solidFill>
              </a:rPr>
              <a:t>83 + 13 = </a:t>
            </a:r>
            <a:r>
              <a:rPr lang="el-GR">
                <a:solidFill>
                  <a:schemeClr val="accent2"/>
                </a:solidFill>
              </a:rPr>
              <a:t>96	</a:t>
            </a:r>
            <a:r>
              <a:rPr lang="el-GR">
                <a:solidFill>
                  <a:srgbClr val="002060"/>
                </a:solidFill>
              </a:rPr>
              <a:t>		 85 - 14 = </a:t>
            </a:r>
            <a:r>
              <a:rPr lang="el-GR">
                <a:solidFill>
                  <a:schemeClr val="accent2"/>
                </a:solidFill>
              </a:rPr>
              <a:t>71</a:t>
            </a:r>
          </a:p>
          <a:p>
            <a:pPr marL="0" indent="0">
              <a:buNone/>
            </a:pPr>
            <a:r>
              <a:rPr lang="el-GR">
                <a:solidFill>
                  <a:srgbClr val="002060"/>
                </a:solidFill>
              </a:rPr>
              <a:t>56 + 43 = </a:t>
            </a:r>
            <a:r>
              <a:rPr lang="el-GR">
                <a:solidFill>
                  <a:schemeClr val="accent2"/>
                </a:solidFill>
              </a:rPr>
              <a:t>99</a:t>
            </a:r>
            <a:r>
              <a:rPr lang="el-GR">
                <a:solidFill>
                  <a:srgbClr val="002060"/>
                </a:solidFill>
              </a:rPr>
              <a:t>			 51 + 35 = </a:t>
            </a:r>
            <a:r>
              <a:rPr lang="el-GR">
                <a:solidFill>
                  <a:schemeClr val="accent2"/>
                </a:solidFill>
              </a:rPr>
              <a:t>86</a:t>
            </a:r>
            <a:r>
              <a:rPr lang="el-GR">
                <a:solidFill>
                  <a:srgbClr val="002060"/>
                </a:solidFill>
              </a:rPr>
              <a:t>		 			</a:t>
            </a:r>
          </a:p>
          <a:p>
            <a:pPr marL="0" indent="0">
              <a:buNone/>
            </a:pPr>
            <a:r>
              <a:rPr lang="el-GR">
                <a:solidFill>
                  <a:srgbClr val="002060"/>
                </a:solidFill>
              </a:rPr>
              <a:t>35 + 22 = </a:t>
            </a:r>
            <a:r>
              <a:rPr lang="el-GR">
                <a:solidFill>
                  <a:schemeClr val="accent2"/>
                </a:solidFill>
              </a:rPr>
              <a:t>57</a:t>
            </a:r>
            <a:r>
              <a:rPr lang="el-GR">
                <a:solidFill>
                  <a:srgbClr val="002060"/>
                </a:solidFill>
              </a:rPr>
              <a:t>			 52 - 31 =  </a:t>
            </a:r>
            <a:r>
              <a:rPr lang="el-GR">
                <a:solidFill>
                  <a:schemeClr val="accent2"/>
                </a:solidFill>
              </a:rPr>
              <a:t>21</a:t>
            </a:r>
            <a:r>
              <a:rPr lang="el-GR">
                <a:solidFill>
                  <a:srgbClr val="002060"/>
                </a:solidFill>
              </a:rPr>
              <a:t>		</a:t>
            </a:r>
          </a:p>
          <a:p>
            <a:pPr marL="0" indent="0">
              <a:buNone/>
            </a:pPr>
            <a:r>
              <a:rPr lang="el-GR">
                <a:solidFill>
                  <a:srgbClr val="002060"/>
                </a:solidFill>
              </a:rPr>
              <a:t>74 - 23 = </a:t>
            </a:r>
            <a:r>
              <a:rPr lang="el-GR">
                <a:solidFill>
                  <a:schemeClr val="accent2"/>
                </a:solidFill>
              </a:rPr>
              <a:t>51</a:t>
            </a:r>
            <a:r>
              <a:rPr lang="el-GR">
                <a:solidFill>
                  <a:srgbClr val="002060"/>
                </a:solidFill>
              </a:rPr>
              <a:t>			 73 + 23 =  </a:t>
            </a:r>
            <a:r>
              <a:rPr lang="el-GR">
                <a:solidFill>
                  <a:schemeClr val="accent2"/>
                </a:solidFill>
              </a:rPr>
              <a:t>96</a:t>
            </a:r>
            <a:r>
              <a:rPr lang="el-GR">
                <a:solidFill>
                  <a:srgbClr val="002060"/>
                </a:solidFill>
              </a:rPr>
              <a:t>					</a:t>
            </a:r>
          </a:p>
          <a:p>
            <a:pPr marL="0" indent="0">
              <a:buNone/>
            </a:pPr>
            <a:r>
              <a:rPr lang="el-GR">
                <a:solidFill>
                  <a:srgbClr val="002060"/>
                </a:solidFill>
              </a:rPr>
              <a:t>65 - 34 = </a:t>
            </a:r>
            <a:r>
              <a:rPr lang="el-GR">
                <a:solidFill>
                  <a:schemeClr val="accent2"/>
                </a:solidFill>
              </a:rPr>
              <a:t>31</a:t>
            </a:r>
            <a:r>
              <a:rPr lang="el-GR">
                <a:solidFill>
                  <a:srgbClr val="002060"/>
                </a:solidFill>
              </a:rPr>
              <a:t>      		 64 - </a:t>
            </a:r>
            <a:r>
              <a:rPr lang="el-GR">
                <a:solidFill>
                  <a:schemeClr val="accent2"/>
                </a:solidFill>
              </a:rPr>
              <a:t>32</a:t>
            </a:r>
            <a:r>
              <a:rPr lang="el-GR">
                <a:solidFill>
                  <a:srgbClr val="002060"/>
                </a:solidFill>
              </a:rPr>
              <a:t> = 32		</a:t>
            </a:r>
          </a:p>
          <a:p>
            <a:pPr marL="0" indent="0">
              <a:buNone/>
            </a:pPr>
            <a:r>
              <a:rPr lang="el-GR">
                <a:solidFill>
                  <a:schemeClr val="accent2"/>
                </a:solidFill>
              </a:rPr>
              <a:t>32</a:t>
            </a:r>
            <a:r>
              <a:rPr lang="el-GR">
                <a:solidFill>
                  <a:srgbClr val="002060"/>
                </a:solidFill>
              </a:rPr>
              <a:t> + 23 = 55			 36 + 63 = </a:t>
            </a:r>
            <a:r>
              <a:rPr lang="el-GR">
                <a:solidFill>
                  <a:schemeClr val="accent2"/>
                </a:solidFill>
              </a:rPr>
              <a:t>99</a:t>
            </a:r>
          </a:p>
          <a:p>
            <a:pPr marL="0" indent="0">
              <a:buNone/>
            </a:pPr>
            <a:r>
              <a:rPr lang="el-GR">
                <a:solidFill>
                  <a:srgbClr val="002060"/>
                </a:solidFill>
              </a:rPr>
              <a:t>42 + </a:t>
            </a:r>
            <a:r>
              <a:rPr lang="el-GR">
                <a:solidFill>
                  <a:schemeClr val="accent2"/>
                </a:solidFill>
              </a:rPr>
              <a:t>31</a:t>
            </a:r>
            <a:r>
              <a:rPr lang="el-GR">
                <a:solidFill>
                  <a:srgbClr val="002060"/>
                </a:solidFill>
              </a:rPr>
              <a:t> = 73			 </a:t>
            </a:r>
            <a:r>
              <a:rPr lang="el-GR">
                <a:solidFill>
                  <a:schemeClr val="accent2"/>
                </a:solidFill>
              </a:rPr>
              <a:t>56</a:t>
            </a:r>
            <a:r>
              <a:rPr lang="el-GR">
                <a:solidFill>
                  <a:srgbClr val="002060"/>
                </a:solidFill>
              </a:rPr>
              <a:t> - 35 = 21					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E135AFA-657F-49CA-8DE4-487057A1B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54794" y="2435225"/>
            <a:ext cx="2757671" cy="4057650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A622E4FF-41B3-4234-9A66-C2E48630649C}"/>
              </a:ext>
            </a:extLst>
          </p:cNvPr>
          <p:cNvSpPr/>
          <p:nvPr/>
        </p:nvSpPr>
        <p:spPr>
          <a:xfrm>
            <a:off x="7182678" y="1780278"/>
            <a:ext cx="2504659" cy="1297403"/>
          </a:xfrm>
          <a:prstGeom prst="wedgeEllipseCallout">
            <a:avLst>
              <a:gd name="adj1" fmla="val 58369"/>
              <a:gd name="adj2" fmla="val 5661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600">
                <a:solidFill>
                  <a:schemeClr val="accent2"/>
                </a:solidFill>
              </a:rPr>
              <a:t>Ευκολάκια!</a:t>
            </a:r>
            <a:endParaRPr lang="el-GR" sz="2600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AAB92-F85D-4163-B7F9-BE7121C63CC1}"/>
              </a:ext>
            </a:extLst>
          </p:cNvPr>
          <p:cNvSpPr txBox="1"/>
          <p:nvPr/>
        </p:nvSpPr>
        <p:spPr>
          <a:xfrm>
            <a:off x="8435007" y="5396941"/>
            <a:ext cx="2160623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600">
                <a:solidFill>
                  <a:srgbClr val="C00000"/>
                </a:solidFill>
              </a:rPr>
              <a:t>Διόρθωσε τον εαυτό σου βάζοντας</a:t>
            </a:r>
            <a:endParaRPr lang="el-GR" sz="2600" dirty="0">
              <a:solidFill>
                <a:srgbClr val="C00000"/>
              </a:solidFill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6D1893B-AB87-4E1E-ACE7-C6621F3A4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836" y="6176963"/>
            <a:ext cx="573560" cy="56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4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9C8CBB-604F-45DB-A92E-C4F06C999CA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>
                <a:solidFill>
                  <a:schemeClr val="accent2"/>
                </a:solidFill>
              </a:rPr>
              <a:t>Και μια άσκηση από το </a:t>
            </a:r>
            <a:r>
              <a:rPr lang="el-GR" b="1" dirty="0">
                <a:solidFill>
                  <a:schemeClr val="accent2"/>
                </a:solidFill>
              </a:rPr>
              <a:t>βιβλίο</a:t>
            </a:r>
            <a:r>
              <a:rPr lang="el-GR" dirty="0">
                <a:solidFill>
                  <a:schemeClr val="accent2"/>
                </a:solidFill>
              </a:rPr>
              <a:t>!</a:t>
            </a:r>
          </a:p>
        </p:txBody>
      </p:sp>
      <p:pic>
        <p:nvPicPr>
          <p:cNvPr id="5" name="Θέση περιεχομένου 3">
            <a:extLst>
              <a:ext uri="{FF2B5EF4-FFF2-40B4-BE49-F238E27FC236}">
                <a16:creationId xmlns:a16="http://schemas.microsoft.com/office/drawing/2014/main" id="{202C6250-8457-4AD8-B236-7B0316CD2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3649" y="1825625"/>
            <a:ext cx="31247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8890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257</Words>
  <Application>Microsoft Office PowerPoint</Application>
  <PresentationFormat>Ευρεία οθόνη</PresentationFormat>
  <Paragraphs>77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Ενότητα 7</vt:lpstr>
      <vt:lpstr>Τι έμαθα μέχρι τώρα: Σε έναν διψήφιο αριθμό…</vt:lpstr>
      <vt:lpstr>Τι θα μάθω σήμερα: Σε έναν διψήφιο αριθμό…</vt:lpstr>
      <vt:lpstr>Παρουσίαση του PowerPoint</vt:lpstr>
      <vt:lpstr>Παρουσίαση του PowerPoint</vt:lpstr>
      <vt:lpstr>Παρουσίαση του PowerPoint</vt:lpstr>
      <vt:lpstr>Ώρα για εξάσκηση στο τετράδιο μαθηματικών!  Γράψε ημερομηνία, αντίγραψε τα παρακάτω και λύσε τα!</vt:lpstr>
      <vt:lpstr>Ώρα για εξάσκηση στο τετράδιο μαθηματικών!  Γράψε ημερομηνία, αντίγραψε τα παρακάτω και λύσε τα!</vt:lpstr>
      <vt:lpstr>Και μια άσκηση από το βιβλίο!</vt:lpstr>
      <vt:lpstr>Παρουσίαση του PowerPoint</vt:lpstr>
      <vt:lpstr>Βιβλίο, σελίδα 27, άσκηση 2: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</dc:creator>
  <cp:lastModifiedBy>Chris</cp:lastModifiedBy>
  <cp:revision>62</cp:revision>
  <dcterms:created xsi:type="dcterms:W3CDTF">2020-05-13T12:40:52Z</dcterms:created>
  <dcterms:modified xsi:type="dcterms:W3CDTF">2020-05-17T15:45:49Z</dcterms:modified>
</cp:coreProperties>
</file>