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60" r:id="rId4"/>
    <p:sldId id="262" r:id="rId5"/>
    <p:sldId id="259" r:id="rId6"/>
    <p:sldId id="303" r:id="rId7"/>
    <p:sldId id="266" r:id="rId8"/>
    <p:sldId id="267" r:id="rId9"/>
    <p:sldId id="268" r:id="rId10"/>
    <p:sldId id="304" r:id="rId11"/>
    <p:sldId id="301" r:id="rId12"/>
    <p:sldId id="265" r:id="rId13"/>
    <p:sldId id="302" r:id="rId14"/>
    <p:sldId id="29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DB4BDB-332F-4F37-815B-700FFFC64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5D4504A-F4E7-4A1A-9229-9537B5215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19403F5-5430-4152-85AA-6027F8B1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F204-9906-4046-80AA-4E72D75BFC01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3DC26D-D733-4E0B-B868-568D5A29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BE1460-C0CC-4870-8C39-CBE27F1A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FB52-D1ED-424A-81A1-8A5903614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33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DBF169-FD3E-48C2-A7DA-BA59BD57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C4EA527-9167-4EA7-B2B1-C48FC9AA5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F1E4B17-D405-44E1-B0EF-A873C30B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F204-9906-4046-80AA-4E72D75BFC01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44DAC31-E006-41B2-935F-F0863E5C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C991C4-B9EE-4123-BDBF-5DDB4E04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FB52-D1ED-424A-81A1-8A5903614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1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D605F8A-929B-4625-9C30-D8EB9B21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237EF09-7E5B-4DB7-B99D-2916D7BA1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551EAC-1F1E-4675-A466-8E3B6BB4A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F204-9906-4046-80AA-4E72D75BFC01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434673-7DC5-4593-B00B-C936D247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2C1453-B978-4CE3-A372-A143CE2B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FB52-D1ED-424A-81A1-8A5903614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255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4627CD-ADF3-4E7B-9B99-18BFBD87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1D74F8-034A-4CD6-AB38-62235FC85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7495FF-17AB-4EA2-A8B6-226F962C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F204-9906-4046-80AA-4E72D75BFC01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592ED2-0181-44E1-AE93-5696C4F3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29B694-9B37-4814-A94A-C9DB1B06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FB52-D1ED-424A-81A1-8A5903614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42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1CA4B2-4524-4783-B4D0-23D5EA19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0AAE906-C4F3-4D4F-A064-B89E5E84F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600389-B27E-47D5-B160-004CD72B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F204-9906-4046-80AA-4E72D75BFC01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A8278C8-7F1D-4054-A2AF-7CD85FAE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DFE4C7-A99E-4FE4-9C7F-A679F3F5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FB52-D1ED-424A-81A1-8A5903614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771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C27A6F-6FAE-40F4-8D34-E6257A76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862287-015C-4F14-A060-D677EEE5E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00BC3DD-99A3-4027-8239-4CBE03DC7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BD9795D-84C2-4CB3-BC34-AE2E48EF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F204-9906-4046-80AA-4E72D75BFC01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612B35F-D398-4975-8E2B-22B390D2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499A3FF-B1E6-4750-9F97-E5532452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FB52-D1ED-424A-81A1-8A5903614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012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495888-68A0-4E78-A1A8-8B095D68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D8C0B07-5917-44FA-AEDA-87A96947B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CE9E611-A490-4B81-A42E-B123ED178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52BEC96-27B2-4931-934B-72E8BEB38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700ACA8-F487-4EE0-B102-6D6DF2DEA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766B947-A051-4C95-ABD8-50135518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F204-9906-4046-80AA-4E72D75BFC01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223FCAF-98ED-4C0F-B170-7B3AE075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782D281-B6F6-4CB8-B88B-2486801B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FB52-D1ED-424A-81A1-8A5903614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018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91C43C-9567-42E8-9F75-D0612519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31C47AE-9E91-4FE8-8294-86F6B343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F204-9906-4046-80AA-4E72D75BFC01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317219F-63FD-4410-A43D-C69B3D71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050D0E7-3368-4596-AB75-FBD6976E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FB52-D1ED-424A-81A1-8A5903614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F5382F6-B208-41B1-B47A-054B2A26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F204-9906-4046-80AA-4E72D75BFC01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6C5D0C4-B705-4D40-B796-E1B3C675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284EAD2-835D-47D8-A598-06AE15D0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FB52-D1ED-424A-81A1-8A5903614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189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256937-6DF8-4C99-947B-AAC9A5D8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4148BA-4247-4B3B-96BA-913D8F61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532F939-A007-4A2E-8505-B15ECB086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5EFE9F8-6F54-431A-954E-4F6E9A17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F204-9906-4046-80AA-4E72D75BFC01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FF2F5CA-BD49-4A1E-AB2D-D009A007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22E1730-A41E-40BA-A59A-42422BEB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FB52-D1ED-424A-81A1-8A5903614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13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E28395-000B-4587-BA4E-4864B25F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4322FB8-04F6-445C-A93B-3C6A6CC87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4118E3F-20E5-4B81-B7EB-E24CFD131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609BAFE-5718-4F62-AE08-C24806A8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F204-9906-4046-80AA-4E72D75BFC01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F367611-9470-47E5-8FB1-D922319D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D1612DB-37DB-4F0E-8C97-93260260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FB52-D1ED-424A-81A1-8A5903614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BA14971-B7B4-41CB-A0D5-FC9EF550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E65A1CB-EBB0-4242-BA6B-1C5D2FE0B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35AEDB-2B4A-44F6-8586-96ECEC54E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4F204-9906-4046-80AA-4E72D75BFC01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F052F2-5093-438E-8CD9-81E956CE0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844447-FAEA-4E3D-8CF5-C9CBC8A8F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4FB52-D1ED-424A-81A1-8A59036140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77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0D0D0EC5-B0A2-4851-B1A9-8FEF1CF8E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5" y="2155354"/>
            <a:ext cx="6093218" cy="453987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F73B84A-284A-44F2-9910-643BE6386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574" y="961554"/>
            <a:ext cx="9144000" cy="2387600"/>
          </a:xfrm>
        </p:spPr>
        <p:txBody>
          <a:bodyPr>
            <a:normAutofit/>
          </a:bodyPr>
          <a:lstStyle/>
          <a:p>
            <a:r>
              <a:rPr lang="el-GR" sz="9000" b="1" dirty="0">
                <a:solidFill>
                  <a:srgbClr val="0070C0"/>
                </a:solidFill>
              </a:rPr>
              <a:t>Ενότητα 7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F158D24-5611-4EC8-B82B-5212E1708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3328" y="3598850"/>
            <a:ext cx="9144000" cy="1655762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00B050"/>
                </a:solidFill>
              </a:rPr>
              <a:t>Πρόσθεση και Αφαίρεση                                     μέχρι το 100</a:t>
            </a:r>
            <a:r>
              <a:rPr lang="en-US" sz="4000" b="1" dirty="0">
                <a:solidFill>
                  <a:srgbClr val="00B050"/>
                </a:solidFill>
              </a:rPr>
              <a:t> (3)</a:t>
            </a:r>
            <a:endParaRPr lang="el-GR" sz="4000" b="1" dirty="0">
              <a:solidFill>
                <a:srgbClr val="00B05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5FAD38-8C3A-4642-B4D7-F77DA9EAC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98" y="113034"/>
            <a:ext cx="12093050" cy="20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8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87AD09-BDDA-42C1-A175-A2E284179D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500" dirty="0">
                <a:solidFill>
                  <a:schemeClr val="accent2"/>
                </a:solidFill>
              </a:rPr>
              <a:t>Ώρα για εξάσκηση στο </a:t>
            </a:r>
            <a:r>
              <a:rPr lang="el-GR" sz="3500" b="1" dirty="0">
                <a:solidFill>
                  <a:schemeClr val="accent2"/>
                </a:solidFill>
              </a:rPr>
              <a:t>τετράδιο μαθηματικών</a:t>
            </a:r>
            <a:r>
              <a:rPr lang="el-GR" sz="3500" dirty="0">
                <a:solidFill>
                  <a:schemeClr val="accent2"/>
                </a:solidFill>
              </a:rPr>
              <a:t>! </a:t>
            </a:r>
            <a:br>
              <a:rPr lang="el-GR" sz="3500" dirty="0">
                <a:solidFill>
                  <a:schemeClr val="accent2"/>
                </a:solidFill>
              </a:rPr>
            </a:br>
            <a:r>
              <a:rPr lang="el-GR" sz="3500" dirty="0">
                <a:solidFill>
                  <a:schemeClr val="accent2"/>
                </a:solidFill>
              </a:rPr>
              <a:t>Γράψε </a:t>
            </a:r>
            <a:r>
              <a:rPr lang="el-GR" sz="3500" u="sng" dirty="0">
                <a:solidFill>
                  <a:schemeClr val="accent2"/>
                </a:solidFill>
              </a:rPr>
              <a:t>ημερομηνία</a:t>
            </a:r>
            <a:r>
              <a:rPr lang="el-GR" sz="3500" dirty="0">
                <a:solidFill>
                  <a:schemeClr val="accent2"/>
                </a:solidFill>
              </a:rPr>
              <a:t>, </a:t>
            </a:r>
            <a:r>
              <a:rPr lang="el-GR" sz="3500" u="sng" dirty="0">
                <a:solidFill>
                  <a:schemeClr val="accent2"/>
                </a:solidFill>
              </a:rPr>
              <a:t>αντίγραψε</a:t>
            </a:r>
            <a:r>
              <a:rPr lang="el-GR" sz="3500" dirty="0">
                <a:solidFill>
                  <a:schemeClr val="accent2"/>
                </a:solidFill>
              </a:rPr>
              <a:t> τα παρακάτω και </a:t>
            </a:r>
            <a:r>
              <a:rPr lang="el-GR" sz="3500" u="sng" dirty="0">
                <a:solidFill>
                  <a:schemeClr val="accent2"/>
                </a:solidFill>
              </a:rPr>
              <a:t>λύσε</a:t>
            </a:r>
            <a:r>
              <a:rPr lang="el-GR" sz="3500" dirty="0">
                <a:solidFill>
                  <a:schemeClr val="accent2"/>
                </a:solidFill>
              </a:rPr>
              <a:t> τα!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D7BA85-C5A5-4B1E-8D5F-7CD5F554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Κάνω τις αφαιρέσεις: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80 - 10 = </a:t>
            </a:r>
            <a:r>
              <a:rPr lang="el-GR" dirty="0">
                <a:solidFill>
                  <a:schemeClr val="accent2"/>
                </a:solidFill>
              </a:rPr>
              <a:t>70</a:t>
            </a:r>
            <a:r>
              <a:rPr lang="el-GR" dirty="0">
                <a:solidFill>
                  <a:srgbClr val="002060"/>
                </a:solidFill>
              </a:rPr>
              <a:t>			 	85 - 10 = </a:t>
            </a:r>
            <a:r>
              <a:rPr lang="el-GR" dirty="0">
                <a:solidFill>
                  <a:schemeClr val="accent2"/>
                </a:solidFill>
              </a:rPr>
              <a:t>75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50 - 40 = </a:t>
            </a:r>
            <a:r>
              <a:rPr lang="el-GR" dirty="0">
                <a:solidFill>
                  <a:schemeClr val="accent2"/>
                </a:solidFill>
              </a:rPr>
              <a:t>10</a:t>
            </a:r>
            <a:r>
              <a:rPr lang="el-GR" dirty="0">
                <a:solidFill>
                  <a:srgbClr val="002060"/>
                </a:solidFill>
              </a:rPr>
              <a:t>				52 - 40 =  </a:t>
            </a:r>
            <a:r>
              <a:rPr lang="el-GR" dirty="0">
                <a:solidFill>
                  <a:schemeClr val="accent2"/>
                </a:solidFill>
              </a:rPr>
              <a:t>12</a:t>
            </a:r>
            <a:r>
              <a:rPr lang="el-GR" dirty="0">
                <a:solidFill>
                  <a:srgbClr val="002060"/>
                </a:solidFill>
              </a:rPr>
              <a:t>		 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50 - 30 = </a:t>
            </a:r>
            <a:r>
              <a:rPr lang="el-GR" dirty="0">
                <a:solidFill>
                  <a:schemeClr val="accent2"/>
                </a:solidFill>
              </a:rPr>
              <a:t>20</a:t>
            </a:r>
            <a:r>
              <a:rPr lang="el-GR" dirty="0">
                <a:solidFill>
                  <a:srgbClr val="002060"/>
                </a:solidFill>
              </a:rPr>
              <a:t>				54 - 30 =  </a:t>
            </a:r>
            <a:r>
              <a:rPr lang="el-GR" dirty="0">
                <a:solidFill>
                  <a:schemeClr val="accent2"/>
                </a:solidFill>
              </a:rPr>
              <a:t>24</a:t>
            </a:r>
            <a:r>
              <a:rPr lang="el-GR" dirty="0">
                <a:solidFill>
                  <a:srgbClr val="002060"/>
                </a:solidFill>
              </a:rPr>
              <a:t>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70 - 20 = </a:t>
            </a:r>
            <a:r>
              <a:rPr lang="el-GR" dirty="0">
                <a:solidFill>
                  <a:schemeClr val="accent2"/>
                </a:solidFill>
              </a:rPr>
              <a:t>50</a:t>
            </a:r>
            <a:r>
              <a:rPr lang="el-GR" dirty="0">
                <a:solidFill>
                  <a:srgbClr val="002060"/>
                </a:solidFill>
              </a:rPr>
              <a:t>				76 - 20 = </a:t>
            </a:r>
            <a:r>
              <a:rPr lang="el-GR" dirty="0">
                <a:solidFill>
                  <a:schemeClr val="accent2"/>
                </a:solidFill>
              </a:rPr>
              <a:t>56</a:t>
            </a:r>
            <a:r>
              <a:rPr lang="el-GR" dirty="0">
                <a:solidFill>
                  <a:srgbClr val="002060"/>
                </a:solidFill>
              </a:rPr>
              <a:t>		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60 – 30 = </a:t>
            </a:r>
            <a:r>
              <a:rPr lang="el-GR" dirty="0">
                <a:solidFill>
                  <a:schemeClr val="accent2"/>
                </a:solidFill>
              </a:rPr>
              <a:t>30</a:t>
            </a:r>
            <a:r>
              <a:rPr lang="el-GR" dirty="0">
                <a:solidFill>
                  <a:srgbClr val="002060"/>
                </a:solidFill>
              </a:rPr>
              <a:t>				67 – 30 =  </a:t>
            </a:r>
            <a:r>
              <a:rPr lang="el-GR" dirty="0">
                <a:solidFill>
                  <a:schemeClr val="accent2"/>
                </a:solidFill>
              </a:rPr>
              <a:t>37</a:t>
            </a:r>
            <a:r>
              <a:rPr lang="el-GR" dirty="0">
                <a:solidFill>
                  <a:srgbClr val="002060"/>
                </a:solidFill>
              </a:rPr>
              <a:t>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90 - </a:t>
            </a:r>
            <a:r>
              <a:rPr lang="el-GR" dirty="0">
                <a:solidFill>
                  <a:schemeClr val="accent2"/>
                </a:solidFill>
              </a:rPr>
              <a:t>30</a:t>
            </a:r>
            <a:r>
              <a:rPr lang="el-GR" dirty="0">
                <a:solidFill>
                  <a:srgbClr val="002060"/>
                </a:solidFill>
              </a:rPr>
              <a:t> = 60				92 – </a:t>
            </a:r>
            <a:r>
              <a:rPr lang="el-GR" dirty="0">
                <a:solidFill>
                  <a:schemeClr val="accent2"/>
                </a:solidFill>
              </a:rPr>
              <a:t>30</a:t>
            </a:r>
            <a:r>
              <a:rPr lang="el-GR" dirty="0">
                <a:solidFill>
                  <a:srgbClr val="002060"/>
                </a:solidFill>
              </a:rPr>
              <a:t> = 62</a:t>
            </a:r>
          </a:p>
          <a:p>
            <a:pPr marL="0" indent="0">
              <a:buNone/>
            </a:pPr>
            <a:r>
              <a:rPr lang="el-GR" dirty="0">
                <a:solidFill>
                  <a:schemeClr val="accent2"/>
                </a:solidFill>
              </a:rPr>
              <a:t>80</a:t>
            </a:r>
            <a:r>
              <a:rPr lang="el-GR" dirty="0">
                <a:solidFill>
                  <a:srgbClr val="002060"/>
                </a:solidFill>
              </a:rPr>
              <a:t> - 40 = 40			 	</a:t>
            </a:r>
            <a:r>
              <a:rPr lang="el-GR" dirty="0">
                <a:solidFill>
                  <a:schemeClr val="accent2"/>
                </a:solidFill>
              </a:rPr>
              <a:t>84</a:t>
            </a:r>
            <a:r>
              <a:rPr lang="el-GR" dirty="0">
                <a:solidFill>
                  <a:srgbClr val="002060"/>
                </a:solidFill>
              </a:rPr>
              <a:t> – 40 = 44				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E135AFA-657F-49CA-8DE4-487057A1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54794" y="2435225"/>
            <a:ext cx="2757671" cy="405765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A622E4FF-41B3-4234-9A66-C2E48630649C}"/>
              </a:ext>
            </a:extLst>
          </p:cNvPr>
          <p:cNvSpPr/>
          <p:nvPr/>
        </p:nvSpPr>
        <p:spPr>
          <a:xfrm>
            <a:off x="7182678" y="1690688"/>
            <a:ext cx="2504659" cy="1297403"/>
          </a:xfrm>
          <a:prstGeom prst="wedgeEllipseCallout">
            <a:avLst>
              <a:gd name="adj1" fmla="val 58369"/>
              <a:gd name="adj2" fmla="val 5661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dirty="0" err="1">
                <a:solidFill>
                  <a:schemeClr val="accent2"/>
                </a:solidFill>
              </a:rPr>
              <a:t>Ευκολάκια</a:t>
            </a:r>
            <a:r>
              <a:rPr lang="el-GR" sz="2600" dirty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32F25-B415-4AB6-8629-04CA75B86DEE}"/>
              </a:ext>
            </a:extLst>
          </p:cNvPr>
          <p:cNvSpPr txBox="1"/>
          <p:nvPr/>
        </p:nvSpPr>
        <p:spPr>
          <a:xfrm>
            <a:off x="8435007" y="5396941"/>
            <a:ext cx="2160623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46F20B4-94CE-472E-9E4B-60AA84696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75" y="6103609"/>
            <a:ext cx="623587" cy="6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6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9C8CBB-604F-45DB-A92E-C4F06C999C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>
                <a:solidFill>
                  <a:schemeClr val="accent2"/>
                </a:solidFill>
              </a:rPr>
              <a:t>Και μια άσκηση από το </a:t>
            </a:r>
            <a:r>
              <a:rPr lang="el-GR" b="1" dirty="0">
                <a:solidFill>
                  <a:schemeClr val="accent2"/>
                </a:solidFill>
              </a:rPr>
              <a:t>βιβλίο</a:t>
            </a:r>
            <a:r>
              <a:rPr lang="el-GR" dirty="0">
                <a:solidFill>
                  <a:schemeClr val="accent2"/>
                </a:solidFill>
              </a:rPr>
              <a:t>!</a:t>
            </a:r>
          </a:p>
        </p:txBody>
      </p:sp>
      <p:pic>
        <p:nvPicPr>
          <p:cNvPr id="5" name="Θέση περιεχομένου 3">
            <a:extLst>
              <a:ext uri="{FF2B5EF4-FFF2-40B4-BE49-F238E27FC236}">
                <a16:creationId xmlns:a16="http://schemas.microsoft.com/office/drawing/2014/main" id="{202C6250-8457-4AD8-B236-7B0316CD2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649" y="1825625"/>
            <a:ext cx="31247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8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435BC905-97EF-4D3D-9EAC-5CABE7B2D91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178F4-63A0-4874-AAB1-8CBB8539181B}"/>
              </a:ext>
            </a:extLst>
          </p:cNvPr>
          <p:cNvSpPr txBox="1"/>
          <p:nvPr/>
        </p:nvSpPr>
        <p:spPr>
          <a:xfrm>
            <a:off x="717452" y="2574388"/>
            <a:ext cx="3221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Κάνε την άσκηση 2, στη σελίδα 17: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52629-4081-42CE-824D-FF02DBF7C0B5}"/>
              </a:ext>
            </a:extLst>
          </p:cNvPr>
          <p:cNvSpPr txBox="1"/>
          <p:nvPr/>
        </p:nvSpPr>
        <p:spPr>
          <a:xfrm>
            <a:off x="415730" y="4867422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b="1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E3ACB5E-40C7-434F-95A3-22C05ED60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332" y="954065"/>
            <a:ext cx="6852106" cy="50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5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DF8F3E-D17D-45E3-A665-FFC84C58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/>
          <a:lstStyle/>
          <a:p>
            <a:r>
              <a:rPr lang="el-GR" b="1" dirty="0">
                <a:solidFill>
                  <a:schemeClr val="accent2"/>
                </a:solidFill>
              </a:rPr>
              <a:t>Βιβλίο, σελίδα 17, άσκηση 2: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7B3E8BB-70C3-489C-B863-C31B8BA83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012" y="1133176"/>
            <a:ext cx="8686284" cy="5515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6B45C3-F58D-4610-A96B-FCF0D35087D9}"/>
              </a:ext>
            </a:extLst>
          </p:cNvPr>
          <p:cNvSpPr txBox="1"/>
          <p:nvPr/>
        </p:nvSpPr>
        <p:spPr>
          <a:xfrm>
            <a:off x="2173356" y="2067339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58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23F4B-B297-4CEA-8A4A-A3ED936E9706}"/>
              </a:ext>
            </a:extLst>
          </p:cNvPr>
          <p:cNvSpPr txBox="1"/>
          <p:nvPr/>
        </p:nvSpPr>
        <p:spPr>
          <a:xfrm>
            <a:off x="2312503" y="2835390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10BF3-5199-4111-A108-F3818D9460A7}"/>
              </a:ext>
            </a:extLst>
          </p:cNvPr>
          <p:cNvSpPr txBox="1"/>
          <p:nvPr/>
        </p:nvSpPr>
        <p:spPr>
          <a:xfrm>
            <a:off x="1060173" y="3629165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71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A09C2-308B-4D0D-9468-1BF5A88CC075}"/>
              </a:ext>
            </a:extLst>
          </p:cNvPr>
          <p:cNvSpPr txBox="1"/>
          <p:nvPr/>
        </p:nvSpPr>
        <p:spPr>
          <a:xfrm>
            <a:off x="3028120" y="4248646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71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F196B-86A2-4302-BFFF-5F1892FF8A74}"/>
              </a:ext>
            </a:extLst>
          </p:cNvPr>
          <p:cNvSpPr txBox="1"/>
          <p:nvPr/>
        </p:nvSpPr>
        <p:spPr>
          <a:xfrm>
            <a:off x="2054087" y="5049204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079D5E-BC72-4737-B13E-7DE66DD9EA5B}"/>
              </a:ext>
            </a:extLst>
          </p:cNvPr>
          <p:cNvSpPr txBox="1"/>
          <p:nvPr/>
        </p:nvSpPr>
        <p:spPr>
          <a:xfrm>
            <a:off x="1775790" y="5724824"/>
            <a:ext cx="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0EA14-57EE-45B9-872A-2FD695F3FF05}"/>
              </a:ext>
            </a:extLst>
          </p:cNvPr>
          <p:cNvSpPr txBox="1"/>
          <p:nvPr/>
        </p:nvSpPr>
        <p:spPr>
          <a:xfrm>
            <a:off x="4611757" y="2120408"/>
            <a:ext cx="48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437AB-7A0F-4E71-BFFA-3B8EDDAE2DF2}"/>
              </a:ext>
            </a:extLst>
          </p:cNvPr>
          <p:cNvSpPr txBox="1"/>
          <p:nvPr/>
        </p:nvSpPr>
        <p:spPr>
          <a:xfrm>
            <a:off x="5035822" y="2902650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84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9FB0C0-B5F7-409E-9194-94AF26158A45}"/>
              </a:ext>
            </a:extLst>
          </p:cNvPr>
          <p:cNvSpPr txBox="1"/>
          <p:nvPr/>
        </p:nvSpPr>
        <p:spPr>
          <a:xfrm>
            <a:off x="3763612" y="3557984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52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F596C2-364B-4A6D-96B7-EB946751DC56}"/>
              </a:ext>
            </a:extLst>
          </p:cNvPr>
          <p:cNvSpPr txBox="1"/>
          <p:nvPr/>
        </p:nvSpPr>
        <p:spPr>
          <a:xfrm>
            <a:off x="4351680" y="4326035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3DCB7-7D8B-4130-95B9-DEE5A88FE792}"/>
              </a:ext>
            </a:extLst>
          </p:cNvPr>
          <p:cNvSpPr txBox="1"/>
          <p:nvPr/>
        </p:nvSpPr>
        <p:spPr>
          <a:xfrm>
            <a:off x="5002693" y="5036302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44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1EAAB-3FE8-4A75-A215-7412712FE827}"/>
              </a:ext>
            </a:extLst>
          </p:cNvPr>
          <p:cNvSpPr txBox="1"/>
          <p:nvPr/>
        </p:nvSpPr>
        <p:spPr>
          <a:xfrm>
            <a:off x="3763614" y="5817704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56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14C59-9656-4DA7-A3E5-D2278AD5BFE1}"/>
              </a:ext>
            </a:extLst>
          </p:cNvPr>
          <p:cNvSpPr txBox="1"/>
          <p:nvPr/>
        </p:nvSpPr>
        <p:spPr>
          <a:xfrm>
            <a:off x="8004309" y="4496186"/>
            <a:ext cx="575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9ECB05-1B5D-4C11-AFB8-83D9F8FC82D7}"/>
              </a:ext>
            </a:extLst>
          </p:cNvPr>
          <p:cNvSpPr txBox="1"/>
          <p:nvPr/>
        </p:nvSpPr>
        <p:spPr>
          <a:xfrm>
            <a:off x="7149020" y="3579820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F862D5-CFF5-4869-B67B-421CEFC105A0}"/>
              </a:ext>
            </a:extLst>
          </p:cNvPr>
          <p:cNvSpPr txBox="1"/>
          <p:nvPr/>
        </p:nvSpPr>
        <p:spPr>
          <a:xfrm>
            <a:off x="7056258" y="2878938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A6F3E0-FD16-48F0-93B6-A92BAF988CFA}"/>
              </a:ext>
            </a:extLst>
          </p:cNvPr>
          <p:cNvSpPr txBox="1"/>
          <p:nvPr/>
        </p:nvSpPr>
        <p:spPr>
          <a:xfrm>
            <a:off x="7043008" y="5049204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957FB4-1B92-490D-A50D-DF92E113AD63}"/>
              </a:ext>
            </a:extLst>
          </p:cNvPr>
          <p:cNvSpPr txBox="1"/>
          <p:nvPr/>
        </p:nvSpPr>
        <p:spPr>
          <a:xfrm>
            <a:off x="7288696" y="2140234"/>
            <a:ext cx="575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1A0DEC-CF4C-4646-BB45-128110B36ACE}"/>
              </a:ext>
            </a:extLst>
          </p:cNvPr>
          <p:cNvSpPr txBox="1"/>
          <p:nvPr/>
        </p:nvSpPr>
        <p:spPr>
          <a:xfrm>
            <a:off x="7506833" y="5817704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85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FCE051-2A58-4640-BDE7-EEE4EB330D64}"/>
              </a:ext>
            </a:extLst>
          </p:cNvPr>
          <p:cNvSpPr txBox="1"/>
          <p:nvPr/>
        </p:nvSpPr>
        <p:spPr>
          <a:xfrm>
            <a:off x="9580804" y="2589985"/>
            <a:ext cx="2160623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6EC0AA33-B3A4-41B2-8A14-0CA9CDEEB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006" y="3358610"/>
            <a:ext cx="623587" cy="6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167D766-F339-4438-8DD6-F046EA838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8" y="2152337"/>
            <a:ext cx="4199273" cy="2983437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A80463-7C13-4CC2-8DF4-9FE417EF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49" y="4472992"/>
            <a:ext cx="690438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000" dirty="0">
                <a:solidFill>
                  <a:srgbClr val="0070C0"/>
                </a:solidFill>
              </a:rPr>
              <a:t>Καταπληκτική δουλειά!</a:t>
            </a:r>
          </a:p>
        </p:txBody>
      </p:sp>
    </p:spTree>
    <p:extLst>
      <p:ext uri="{BB962C8B-B14F-4D97-AF65-F5344CB8AC3E}">
        <p14:creationId xmlns:p14="http://schemas.microsoft.com/office/powerpoint/2010/main" val="325200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8FE999D-CDF9-4148-B3D6-4434EB3A7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7737" y="1972469"/>
            <a:ext cx="2676525" cy="4057650"/>
          </a:xfrm>
          <a:prstGeom prst="rect">
            <a:avLst/>
          </a:prstGeom>
        </p:spPr>
      </p:pic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04193F5B-B3D9-4C5F-B386-9BCB1FFF3DB8}"/>
              </a:ext>
            </a:extLst>
          </p:cNvPr>
          <p:cNvSpPr/>
          <p:nvPr/>
        </p:nvSpPr>
        <p:spPr>
          <a:xfrm>
            <a:off x="448426" y="477053"/>
            <a:ext cx="3761177" cy="1917392"/>
          </a:xfrm>
          <a:prstGeom prst="wedgeEllipseCallout">
            <a:avLst>
              <a:gd name="adj1" fmla="val 56293"/>
              <a:gd name="adj2" fmla="val 7826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002060"/>
                </a:solidFill>
              </a:rPr>
              <a:t>Τώρα ξέρω πώς  να κάνω τη μαθηματική πρόταση:25 +2 =….  </a:t>
            </a:r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687682D8-0EDC-4CC8-9468-213E68F8E2A0}"/>
              </a:ext>
            </a:extLst>
          </p:cNvPr>
          <p:cNvSpPr/>
          <p:nvPr/>
        </p:nvSpPr>
        <p:spPr>
          <a:xfrm>
            <a:off x="722493" y="3042598"/>
            <a:ext cx="3761177" cy="1917392"/>
          </a:xfrm>
          <a:prstGeom prst="wedgeEllipseCallout">
            <a:avLst>
              <a:gd name="adj1" fmla="val 47948"/>
              <a:gd name="adj2" fmla="val -534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accent2"/>
                </a:solidFill>
              </a:rPr>
              <a:t>  </a:t>
            </a:r>
            <a:r>
              <a:rPr lang="el-GR" sz="2400" b="1" dirty="0">
                <a:solidFill>
                  <a:srgbClr val="002060"/>
                </a:solidFill>
              </a:rPr>
              <a:t>5 + 2 = 7      άρα</a:t>
            </a:r>
          </a:p>
          <a:p>
            <a:r>
              <a:rPr lang="el-GR" sz="2400" b="1" dirty="0">
                <a:solidFill>
                  <a:srgbClr val="002060"/>
                </a:solidFill>
              </a:rPr>
              <a:t>25 +2 = 27     </a:t>
            </a:r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1C8407F3-EE14-4683-AB97-8437972B2788}"/>
              </a:ext>
            </a:extLst>
          </p:cNvPr>
          <p:cNvSpPr/>
          <p:nvPr/>
        </p:nvSpPr>
        <p:spPr>
          <a:xfrm>
            <a:off x="7708329" y="477053"/>
            <a:ext cx="3761177" cy="1917392"/>
          </a:xfrm>
          <a:prstGeom prst="wedgeEllipseCallout">
            <a:avLst>
              <a:gd name="adj1" fmla="val -69619"/>
              <a:gd name="adj2" fmla="val 8324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accent2"/>
                </a:solidFill>
              </a:rPr>
              <a:t>Όμως, τώρα, έχω να κάνω : </a:t>
            </a:r>
          </a:p>
          <a:p>
            <a:r>
              <a:rPr lang="el-GR" sz="2400" b="1" dirty="0">
                <a:solidFill>
                  <a:schemeClr val="accent2"/>
                </a:solidFill>
              </a:rPr>
              <a:t>25 + 20 = ….  </a:t>
            </a:r>
          </a:p>
        </p:txBody>
      </p:sp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5BE4496C-39B0-40FC-BA51-E9CD90B7D22E}"/>
              </a:ext>
            </a:extLst>
          </p:cNvPr>
          <p:cNvSpPr/>
          <p:nvPr/>
        </p:nvSpPr>
        <p:spPr>
          <a:xfrm>
            <a:off x="7708329" y="3385442"/>
            <a:ext cx="3761177" cy="1917392"/>
          </a:xfrm>
          <a:prstGeom prst="wedgeEllipseCallout">
            <a:avLst>
              <a:gd name="adj1" fmla="val -72158"/>
              <a:gd name="adj2" fmla="val -619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accent2"/>
                </a:solidFill>
              </a:rPr>
              <a:t>Πώς θα σκεφτώ;</a:t>
            </a:r>
          </a:p>
        </p:txBody>
      </p:sp>
    </p:spTree>
    <p:extLst>
      <p:ext uri="{BB962C8B-B14F-4D97-AF65-F5344CB8AC3E}">
        <p14:creationId xmlns:p14="http://schemas.microsoft.com/office/powerpoint/2010/main" val="419911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55FE9795-4A0E-40FA-A0E9-9A4D8877C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50" y="2645606"/>
            <a:ext cx="2676525" cy="4057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ED3022-36A4-4336-AEBE-4DDEF465B712}"/>
              </a:ext>
            </a:extLst>
          </p:cNvPr>
          <p:cNvSpPr txBox="1"/>
          <p:nvPr/>
        </p:nvSpPr>
        <p:spPr>
          <a:xfrm>
            <a:off x="5372177" y="686840"/>
            <a:ext cx="246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5"/>
                </a:solidFill>
              </a:rPr>
              <a:t>Ξέρω ότι                     20 + 20 = 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23E70-9B94-4AA8-9068-F123E20BB245}"/>
              </a:ext>
            </a:extLst>
          </p:cNvPr>
          <p:cNvSpPr txBox="1"/>
          <p:nvPr/>
        </p:nvSpPr>
        <p:spPr>
          <a:xfrm>
            <a:off x="4103335" y="2539368"/>
            <a:ext cx="584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4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C4F65B-830B-485F-B675-5309D3B19D71}"/>
              </a:ext>
            </a:extLst>
          </p:cNvPr>
          <p:cNvSpPr txBox="1"/>
          <p:nvPr/>
        </p:nvSpPr>
        <p:spPr>
          <a:xfrm>
            <a:off x="8045472" y="2539368"/>
            <a:ext cx="584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4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9608D-128F-4DAB-9565-9EA6F50FFA4B}"/>
              </a:ext>
            </a:extLst>
          </p:cNvPr>
          <p:cNvSpPr txBox="1"/>
          <p:nvPr/>
        </p:nvSpPr>
        <p:spPr>
          <a:xfrm>
            <a:off x="9278670" y="686840"/>
            <a:ext cx="246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5"/>
                </a:solidFill>
              </a:rPr>
              <a:t>Άρα, </a:t>
            </a:r>
          </a:p>
          <a:p>
            <a:r>
              <a:rPr lang="el-GR" sz="2800" b="1" dirty="0">
                <a:solidFill>
                  <a:schemeClr val="accent5"/>
                </a:solidFill>
              </a:rPr>
              <a:t>25 + 20 = 45</a:t>
            </a:r>
          </a:p>
        </p:txBody>
      </p:sp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11BE06CD-D63F-45D0-B330-BCF26071AA22}"/>
              </a:ext>
            </a:extLst>
          </p:cNvPr>
          <p:cNvCxnSpPr/>
          <p:nvPr/>
        </p:nvCxnSpPr>
        <p:spPr>
          <a:xfrm>
            <a:off x="7311640" y="1163893"/>
            <a:ext cx="180728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Φυσαλίδα ομιλίας: Έλλειψη 12">
            <a:extLst>
              <a:ext uri="{FF2B5EF4-FFF2-40B4-BE49-F238E27FC236}">
                <a16:creationId xmlns:a16="http://schemas.microsoft.com/office/drawing/2014/main" id="{09F76F2A-C81F-49B9-83C2-6563E73BA8D5}"/>
              </a:ext>
            </a:extLst>
          </p:cNvPr>
          <p:cNvSpPr/>
          <p:nvPr/>
        </p:nvSpPr>
        <p:spPr>
          <a:xfrm>
            <a:off x="448426" y="449757"/>
            <a:ext cx="3761177" cy="1917392"/>
          </a:xfrm>
          <a:prstGeom prst="wedgeEllipseCallout">
            <a:avLst>
              <a:gd name="adj1" fmla="val -3216"/>
              <a:gd name="adj2" fmla="val 6473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accent2"/>
                </a:solidFill>
              </a:rPr>
              <a:t>Πώς να κάνω τη μαθηματική πρόταση: </a:t>
            </a:r>
          </a:p>
          <a:p>
            <a:r>
              <a:rPr lang="el-GR" sz="2400" b="1" dirty="0">
                <a:solidFill>
                  <a:schemeClr val="accent2"/>
                </a:solidFill>
              </a:rPr>
              <a:t>25 + 20 = ….  ;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C301EB9-C63A-4F2F-9C95-A1135126C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4273" y="1819822"/>
            <a:ext cx="2918580" cy="435133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9A52B5F-FB49-4CBE-AA81-6A069E041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180" y="1666628"/>
            <a:ext cx="31908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0503EBFC-3901-47DD-836F-46A703CBC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02" y="1649580"/>
            <a:ext cx="3336171" cy="4836328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3F3B8C92-1478-41D6-910E-E7EF584ED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50" y="1660261"/>
            <a:ext cx="3356361" cy="486559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5FE9795-4A0E-40FA-A0E9-9A4D8877C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50" y="2645606"/>
            <a:ext cx="2676525" cy="4057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ED3022-36A4-4336-AEBE-4DDEF465B712}"/>
              </a:ext>
            </a:extLst>
          </p:cNvPr>
          <p:cNvSpPr txBox="1"/>
          <p:nvPr/>
        </p:nvSpPr>
        <p:spPr>
          <a:xfrm>
            <a:off x="5236018" y="626508"/>
            <a:ext cx="246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5"/>
                </a:solidFill>
              </a:rPr>
              <a:t>Ξέρω ότι                     20 + 20 = 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23E70-9B94-4AA8-9068-F123E20BB245}"/>
              </a:ext>
            </a:extLst>
          </p:cNvPr>
          <p:cNvSpPr txBox="1"/>
          <p:nvPr/>
        </p:nvSpPr>
        <p:spPr>
          <a:xfrm>
            <a:off x="3951497" y="2462375"/>
            <a:ext cx="584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4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C4F65B-830B-485F-B675-5309D3B19D71}"/>
              </a:ext>
            </a:extLst>
          </p:cNvPr>
          <p:cNvSpPr txBox="1"/>
          <p:nvPr/>
        </p:nvSpPr>
        <p:spPr>
          <a:xfrm>
            <a:off x="7916262" y="2462375"/>
            <a:ext cx="584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4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9608D-128F-4DAB-9565-9EA6F50FFA4B}"/>
              </a:ext>
            </a:extLst>
          </p:cNvPr>
          <p:cNvSpPr txBox="1"/>
          <p:nvPr/>
        </p:nvSpPr>
        <p:spPr>
          <a:xfrm>
            <a:off x="9424828" y="700305"/>
            <a:ext cx="246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5"/>
                </a:solidFill>
              </a:rPr>
              <a:t>Άρα, </a:t>
            </a:r>
          </a:p>
          <a:p>
            <a:r>
              <a:rPr lang="el-GR" sz="2800" b="1" dirty="0">
                <a:solidFill>
                  <a:schemeClr val="accent5"/>
                </a:solidFill>
              </a:rPr>
              <a:t>25 + 2</a:t>
            </a:r>
            <a:r>
              <a:rPr lang="en-US" sz="2800" b="1" dirty="0">
                <a:solidFill>
                  <a:schemeClr val="accent5"/>
                </a:solidFill>
              </a:rPr>
              <a:t>0</a:t>
            </a:r>
            <a:r>
              <a:rPr lang="el-GR" sz="2800" b="1" dirty="0">
                <a:solidFill>
                  <a:schemeClr val="accent5"/>
                </a:solidFill>
              </a:rPr>
              <a:t> = </a:t>
            </a:r>
            <a:r>
              <a:rPr lang="en-US" sz="2800" b="1" dirty="0">
                <a:solidFill>
                  <a:schemeClr val="accent5"/>
                </a:solidFill>
              </a:rPr>
              <a:t>45</a:t>
            </a:r>
            <a:endParaRPr lang="el-GR" sz="2800" b="1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7B760-9C68-4343-8847-5BBB78E05665}"/>
              </a:ext>
            </a:extLst>
          </p:cNvPr>
          <p:cNvSpPr txBox="1"/>
          <p:nvPr/>
        </p:nvSpPr>
        <p:spPr>
          <a:xfrm>
            <a:off x="6693791" y="1908377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FC8C16-A848-4147-964E-1E0BC6778798}"/>
              </a:ext>
            </a:extLst>
          </p:cNvPr>
          <p:cNvSpPr txBox="1"/>
          <p:nvPr/>
        </p:nvSpPr>
        <p:spPr>
          <a:xfrm>
            <a:off x="5280073" y="3070783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9BA1EC-98EA-4BF1-B561-6CE7597C0FDD}"/>
              </a:ext>
            </a:extLst>
          </p:cNvPr>
          <p:cNvSpPr txBox="1"/>
          <p:nvPr/>
        </p:nvSpPr>
        <p:spPr>
          <a:xfrm>
            <a:off x="6725996" y="5042603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48430-A987-4331-803F-76AA4E5A5C85}"/>
              </a:ext>
            </a:extLst>
          </p:cNvPr>
          <p:cNvSpPr txBox="1"/>
          <p:nvPr/>
        </p:nvSpPr>
        <p:spPr>
          <a:xfrm>
            <a:off x="10591331" y="1966437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050D2B-FA7D-41F9-A289-66F27DC4AAC5}"/>
              </a:ext>
            </a:extLst>
          </p:cNvPr>
          <p:cNvSpPr txBox="1"/>
          <p:nvPr/>
        </p:nvSpPr>
        <p:spPr>
          <a:xfrm>
            <a:off x="9138168" y="1966437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7254D6-A3D3-4495-A091-1CBE72244F4F}"/>
              </a:ext>
            </a:extLst>
          </p:cNvPr>
          <p:cNvSpPr txBox="1"/>
          <p:nvPr/>
        </p:nvSpPr>
        <p:spPr>
          <a:xfrm>
            <a:off x="9138168" y="3022131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2413D-EAE4-4FB0-82B6-74786C15D7DB}"/>
              </a:ext>
            </a:extLst>
          </p:cNvPr>
          <p:cNvSpPr txBox="1"/>
          <p:nvPr/>
        </p:nvSpPr>
        <p:spPr>
          <a:xfrm>
            <a:off x="9202510" y="4926968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E74A71-9707-4F73-B0CE-BAD7BD1D60F0}"/>
              </a:ext>
            </a:extLst>
          </p:cNvPr>
          <p:cNvSpPr txBox="1"/>
          <p:nvPr/>
        </p:nvSpPr>
        <p:spPr>
          <a:xfrm>
            <a:off x="10563234" y="5000390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DACDED5D-34F2-4D42-8D31-26C09C5D24C0}"/>
              </a:ext>
            </a:extLst>
          </p:cNvPr>
          <p:cNvCxnSpPr/>
          <p:nvPr/>
        </p:nvCxnSpPr>
        <p:spPr>
          <a:xfrm>
            <a:off x="7330883" y="1163893"/>
            <a:ext cx="180728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Φυσαλίδα ομιλίας: Έλλειψη 26">
            <a:extLst>
              <a:ext uri="{FF2B5EF4-FFF2-40B4-BE49-F238E27FC236}">
                <a16:creationId xmlns:a16="http://schemas.microsoft.com/office/drawing/2014/main" id="{6D9C0D13-B42E-4D6B-B787-F73B6E092B84}"/>
              </a:ext>
            </a:extLst>
          </p:cNvPr>
          <p:cNvSpPr/>
          <p:nvPr/>
        </p:nvSpPr>
        <p:spPr>
          <a:xfrm>
            <a:off x="448427" y="522986"/>
            <a:ext cx="3761177" cy="1917392"/>
          </a:xfrm>
          <a:prstGeom prst="wedgeEllipseCallout">
            <a:avLst>
              <a:gd name="adj1" fmla="val -3216"/>
              <a:gd name="adj2" fmla="val 6473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accent2"/>
                </a:solidFill>
              </a:rPr>
              <a:t>Πώς να κάνω τη μαθηματική πρόταση: </a:t>
            </a:r>
          </a:p>
          <a:p>
            <a:r>
              <a:rPr lang="el-GR" sz="2400" b="1" dirty="0">
                <a:solidFill>
                  <a:schemeClr val="accent2"/>
                </a:solidFill>
              </a:rPr>
              <a:t>25 + 20 = ….  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87DE21-0B1A-4BEF-A339-B552F573131D}"/>
              </a:ext>
            </a:extLst>
          </p:cNvPr>
          <p:cNvSpPr txBox="1"/>
          <p:nvPr/>
        </p:nvSpPr>
        <p:spPr>
          <a:xfrm>
            <a:off x="5312356" y="1989487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8AA39-D421-4F96-9F3A-D968B70CB70A}"/>
              </a:ext>
            </a:extLst>
          </p:cNvPr>
          <p:cNvSpPr txBox="1"/>
          <p:nvPr/>
        </p:nvSpPr>
        <p:spPr>
          <a:xfrm>
            <a:off x="6745077" y="2971897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CEF47E-5BED-4999-BBBB-3A2C54D100D1}"/>
              </a:ext>
            </a:extLst>
          </p:cNvPr>
          <p:cNvSpPr txBox="1"/>
          <p:nvPr/>
        </p:nvSpPr>
        <p:spPr>
          <a:xfrm>
            <a:off x="5424011" y="5071994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358CF4-54ED-435F-A143-1FE1F817B80F}"/>
              </a:ext>
            </a:extLst>
          </p:cNvPr>
          <p:cNvSpPr txBox="1"/>
          <p:nvPr/>
        </p:nvSpPr>
        <p:spPr>
          <a:xfrm>
            <a:off x="10590487" y="2962164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3645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87AD09-BDDA-42C1-A175-A2E284179D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500" dirty="0">
                <a:solidFill>
                  <a:schemeClr val="accent2"/>
                </a:solidFill>
              </a:rPr>
              <a:t>Ώρα για εξάσκηση στο </a:t>
            </a:r>
            <a:r>
              <a:rPr lang="el-GR" sz="3500" b="1" dirty="0">
                <a:solidFill>
                  <a:schemeClr val="accent2"/>
                </a:solidFill>
              </a:rPr>
              <a:t>τετράδιο μαθηματικών</a:t>
            </a:r>
            <a:r>
              <a:rPr lang="el-GR" sz="3500" dirty="0">
                <a:solidFill>
                  <a:schemeClr val="accent2"/>
                </a:solidFill>
              </a:rPr>
              <a:t>! </a:t>
            </a:r>
            <a:br>
              <a:rPr lang="el-GR" sz="3500" dirty="0">
                <a:solidFill>
                  <a:schemeClr val="accent2"/>
                </a:solidFill>
              </a:rPr>
            </a:br>
            <a:r>
              <a:rPr lang="el-GR" sz="3500" dirty="0">
                <a:solidFill>
                  <a:schemeClr val="accent2"/>
                </a:solidFill>
              </a:rPr>
              <a:t>Γράψε </a:t>
            </a:r>
            <a:r>
              <a:rPr lang="el-GR" sz="3500" u="sng" dirty="0">
                <a:solidFill>
                  <a:schemeClr val="accent2"/>
                </a:solidFill>
              </a:rPr>
              <a:t>ημερομηνία</a:t>
            </a:r>
            <a:r>
              <a:rPr lang="el-GR" sz="3500" dirty="0">
                <a:solidFill>
                  <a:schemeClr val="accent2"/>
                </a:solidFill>
              </a:rPr>
              <a:t>, </a:t>
            </a:r>
            <a:r>
              <a:rPr lang="el-GR" sz="3500" u="sng" dirty="0">
                <a:solidFill>
                  <a:schemeClr val="accent2"/>
                </a:solidFill>
              </a:rPr>
              <a:t>αντίγραψε</a:t>
            </a:r>
            <a:r>
              <a:rPr lang="el-GR" sz="3500" dirty="0">
                <a:solidFill>
                  <a:schemeClr val="accent2"/>
                </a:solidFill>
              </a:rPr>
              <a:t> τα παρακάτω και </a:t>
            </a:r>
            <a:r>
              <a:rPr lang="el-GR" sz="3500" u="sng" dirty="0">
                <a:solidFill>
                  <a:schemeClr val="accent2"/>
                </a:solidFill>
              </a:rPr>
              <a:t>λύσε</a:t>
            </a:r>
            <a:r>
              <a:rPr lang="el-GR" sz="3500" dirty="0">
                <a:solidFill>
                  <a:schemeClr val="accent2"/>
                </a:solidFill>
              </a:rPr>
              <a:t> τα!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D7BA85-C5A5-4B1E-8D5F-7CD5F554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Κάνω τις προσθέσεις: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80 + 10 =			 85 + 10 =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50 + 40 =			 51 + 40 = 		 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50 + 30 =			 52 + 30 = 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70 + 20 =			 73 + 20 =			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60 + 30 =			 64 + ….. = 94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…. + 60 = 90			 36 +60 =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40 + …. = 70			 ….. + 30 = 75					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E135AFA-657F-49CA-8DE4-487057A1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54794" y="2435225"/>
            <a:ext cx="2757671" cy="405765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A622E4FF-41B3-4234-9A66-C2E48630649C}"/>
              </a:ext>
            </a:extLst>
          </p:cNvPr>
          <p:cNvSpPr/>
          <p:nvPr/>
        </p:nvSpPr>
        <p:spPr>
          <a:xfrm>
            <a:off x="7182678" y="1780278"/>
            <a:ext cx="2504659" cy="1297403"/>
          </a:xfrm>
          <a:prstGeom prst="wedgeEllipseCallout">
            <a:avLst>
              <a:gd name="adj1" fmla="val 58369"/>
              <a:gd name="adj2" fmla="val 5661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dirty="0" err="1">
                <a:solidFill>
                  <a:schemeClr val="accent2"/>
                </a:solidFill>
              </a:rPr>
              <a:t>Ευκολάκια</a:t>
            </a:r>
            <a:r>
              <a:rPr lang="el-GR" sz="2600" dirty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B0816-0D22-44BD-939A-7873260C3515}"/>
              </a:ext>
            </a:extLst>
          </p:cNvPr>
          <p:cNvSpPr txBox="1"/>
          <p:nvPr/>
        </p:nvSpPr>
        <p:spPr>
          <a:xfrm>
            <a:off x="8637563" y="5477212"/>
            <a:ext cx="333096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000" b="1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</p:spTree>
    <p:extLst>
      <p:ext uri="{BB962C8B-B14F-4D97-AF65-F5344CB8AC3E}">
        <p14:creationId xmlns:p14="http://schemas.microsoft.com/office/powerpoint/2010/main" val="120011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87AD09-BDDA-42C1-A175-A2E284179D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500" dirty="0">
                <a:solidFill>
                  <a:schemeClr val="accent2"/>
                </a:solidFill>
              </a:rPr>
              <a:t>Ώρα για εξάσκηση στο </a:t>
            </a:r>
            <a:r>
              <a:rPr lang="el-GR" sz="3500" b="1" dirty="0">
                <a:solidFill>
                  <a:schemeClr val="accent2"/>
                </a:solidFill>
              </a:rPr>
              <a:t>τετράδιο μαθηματικών</a:t>
            </a:r>
            <a:r>
              <a:rPr lang="el-GR" sz="3500" dirty="0">
                <a:solidFill>
                  <a:schemeClr val="accent2"/>
                </a:solidFill>
              </a:rPr>
              <a:t>! </a:t>
            </a:r>
            <a:br>
              <a:rPr lang="el-GR" sz="3500" dirty="0">
                <a:solidFill>
                  <a:schemeClr val="accent2"/>
                </a:solidFill>
              </a:rPr>
            </a:br>
            <a:r>
              <a:rPr lang="el-GR" sz="3500" dirty="0">
                <a:solidFill>
                  <a:schemeClr val="accent2"/>
                </a:solidFill>
              </a:rPr>
              <a:t>Γράψε </a:t>
            </a:r>
            <a:r>
              <a:rPr lang="el-GR" sz="3500" u="sng" dirty="0">
                <a:solidFill>
                  <a:schemeClr val="accent2"/>
                </a:solidFill>
              </a:rPr>
              <a:t>ημερομηνία</a:t>
            </a:r>
            <a:r>
              <a:rPr lang="el-GR" sz="3500" dirty="0">
                <a:solidFill>
                  <a:schemeClr val="accent2"/>
                </a:solidFill>
              </a:rPr>
              <a:t>, </a:t>
            </a:r>
            <a:r>
              <a:rPr lang="el-GR" sz="3500" u="sng" dirty="0">
                <a:solidFill>
                  <a:schemeClr val="accent2"/>
                </a:solidFill>
              </a:rPr>
              <a:t>αντίγραψε</a:t>
            </a:r>
            <a:r>
              <a:rPr lang="el-GR" sz="3500" dirty="0">
                <a:solidFill>
                  <a:schemeClr val="accent2"/>
                </a:solidFill>
              </a:rPr>
              <a:t> τα παρακάτω και </a:t>
            </a:r>
            <a:r>
              <a:rPr lang="el-GR" sz="3500" u="sng" dirty="0">
                <a:solidFill>
                  <a:schemeClr val="accent2"/>
                </a:solidFill>
              </a:rPr>
              <a:t>λύσε</a:t>
            </a:r>
            <a:r>
              <a:rPr lang="el-GR" sz="3500" dirty="0">
                <a:solidFill>
                  <a:schemeClr val="accent2"/>
                </a:solidFill>
              </a:rPr>
              <a:t> τα!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D7BA85-C5A5-4B1E-8D5F-7CD5F554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Κάνω τις προσθέσεις: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80 + 10 = </a:t>
            </a:r>
            <a:r>
              <a:rPr lang="el-GR" dirty="0">
                <a:solidFill>
                  <a:schemeClr val="accent2"/>
                </a:solidFill>
              </a:rPr>
              <a:t>90</a:t>
            </a:r>
            <a:r>
              <a:rPr lang="el-GR" dirty="0">
                <a:solidFill>
                  <a:srgbClr val="002060"/>
                </a:solidFill>
              </a:rPr>
              <a:t>			 85 + 10 = </a:t>
            </a:r>
            <a:r>
              <a:rPr lang="el-GR" dirty="0">
                <a:solidFill>
                  <a:schemeClr val="accent2"/>
                </a:solidFill>
              </a:rPr>
              <a:t>95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50 + 40 = </a:t>
            </a:r>
            <a:r>
              <a:rPr lang="el-GR" dirty="0">
                <a:solidFill>
                  <a:schemeClr val="accent2"/>
                </a:solidFill>
              </a:rPr>
              <a:t>90</a:t>
            </a:r>
            <a:r>
              <a:rPr lang="el-GR" dirty="0">
                <a:solidFill>
                  <a:srgbClr val="002060"/>
                </a:solidFill>
              </a:rPr>
              <a:t>			 51 + 40 =  </a:t>
            </a:r>
            <a:r>
              <a:rPr lang="el-GR" dirty="0">
                <a:solidFill>
                  <a:schemeClr val="accent2"/>
                </a:solidFill>
              </a:rPr>
              <a:t>91</a:t>
            </a:r>
            <a:r>
              <a:rPr lang="el-GR" dirty="0">
                <a:solidFill>
                  <a:srgbClr val="002060"/>
                </a:solidFill>
              </a:rPr>
              <a:t>		 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50 + 30 = </a:t>
            </a:r>
            <a:r>
              <a:rPr lang="el-GR" dirty="0">
                <a:solidFill>
                  <a:schemeClr val="accent2"/>
                </a:solidFill>
              </a:rPr>
              <a:t>80</a:t>
            </a:r>
            <a:r>
              <a:rPr lang="el-GR" dirty="0">
                <a:solidFill>
                  <a:srgbClr val="002060"/>
                </a:solidFill>
              </a:rPr>
              <a:t>			 52 + 30 =  </a:t>
            </a:r>
            <a:r>
              <a:rPr lang="el-GR" dirty="0">
                <a:solidFill>
                  <a:schemeClr val="accent2"/>
                </a:solidFill>
              </a:rPr>
              <a:t>82</a:t>
            </a:r>
            <a:r>
              <a:rPr lang="el-GR" dirty="0">
                <a:solidFill>
                  <a:srgbClr val="002060"/>
                </a:solidFill>
              </a:rPr>
              <a:t>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70 + 20 = </a:t>
            </a:r>
            <a:r>
              <a:rPr lang="el-GR" dirty="0">
                <a:solidFill>
                  <a:schemeClr val="accent2"/>
                </a:solidFill>
              </a:rPr>
              <a:t>90	</a:t>
            </a:r>
            <a:r>
              <a:rPr lang="el-GR" dirty="0">
                <a:solidFill>
                  <a:srgbClr val="002060"/>
                </a:solidFill>
              </a:rPr>
              <a:t>		 73 + 20 = </a:t>
            </a:r>
            <a:r>
              <a:rPr lang="el-GR" dirty="0">
                <a:solidFill>
                  <a:schemeClr val="accent2"/>
                </a:solidFill>
              </a:rPr>
              <a:t>92</a:t>
            </a:r>
            <a:r>
              <a:rPr lang="el-GR" dirty="0">
                <a:solidFill>
                  <a:srgbClr val="002060"/>
                </a:solidFill>
              </a:rPr>
              <a:t>		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60 + 30 = </a:t>
            </a:r>
            <a:r>
              <a:rPr lang="el-GR" dirty="0">
                <a:solidFill>
                  <a:schemeClr val="accent2"/>
                </a:solidFill>
              </a:rPr>
              <a:t>90</a:t>
            </a:r>
            <a:r>
              <a:rPr lang="el-GR" dirty="0">
                <a:solidFill>
                  <a:srgbClr val="002060"/>
                </a:solidFill>
              </a:rPr>
              <a:t>			 64 + </a:t>
            </a:r>
            <a:r>
              <a:rPr lang="el-GR" dirty="0">
                <a:solidFill>
                  <a:schemeClr val="accent2"/>
                </a:solidFill>
              </a:rPr>
              <a:t>30</a:t>
            </a:r>
            <a:r>
              <a:rPr lang="el-GR" dirty="0">
                <a:solidFill>
                  <a:srgbClr val="002060"/>
                </a:solidFill>
              </a:rPr>
              <a:t> = 94		</a:t>
            </a:r>
          </a:p>
          <a:p>
            <a:pPr marL="0" indent="0">
              <a:buNone/>
            </a:pPr>
            <a:r>
              <a:rPr lang="el-GR" dirty="0">
                <a:solidFill>
                  <a:schemeClr val="accent2"/>
                </a:solidFill>
              </a:rPr>
              <a:t>30</a:t>
            </a:r>
            <a:r>
              <a:rPr lang="el-GR" dirty="0">
                <a:solidFill>
                  <a:srgbClr val="002060"/>
                </a:solidFill>
              </a:rPr>
              <a:t> + 60 = 90			 36 +60 = </a:t>
            </a:r>
            <a:r>
              <a:rPr lang="el-GR" dirty="0">
                <a:solidFill>
                  <a:schemeClr val="accent2"/>
                </a:solidFill>
              </a:rPr>
              <a:t>96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40 + </a:t>
            </a:r>
            <a:r>
              <a:rPr lang="el-GR" dirty="0">
                <a:solidFill>
                  <a:schemeClr val="accent2"/>
                </a:solidFill>
              </a:rPr>
              <a:t>30</a:t>
            </a:r>
            <a:r>
              <a:rPr lang="el-GR" dirty="0">
                <a:solidFill>
                  <a:srgbClr val="002060"/>
                </a:solidFill>
              </a:rPr>
              <a:t> = 70			 </a:t>
            </a:r>
            <a:r>
              <a:rPr lang="el-GR" dirty="0">
                <a:solidFill>
                  <a:schemeClr val="accent2"/>
                </a:solidFill>
              </a:rPr>
              <a:t>45</a:t>
            </a:r>
            <a:r>
              <a:rPr lang="el-GR" dirty="0">
                <a:solidFill>
                  <a:srgbClr val="002060"/>
                </a:solidFill>
              </a:rPr>
              <a:t> + 30 = 75					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E135AFA-657F-49CA-8DE4-487057A1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54794" y="2435225"/>
            <a:ext cx="2757671" cy="405765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A622E4FF-41B3-4234-9A66-C2E48630649C}"/>
              </a:ext>
            </a:extLst>
          </p:cNvPr>
          <p:cNvSpPr/>
          <p:nvPr/>
        </p:nvSpPr>
        <p:spPr>
          <a:xfrm>
            <a:off x="7182678" y="1780278"/>
            <a:ext cx="2504659" cy="1297403"/>
          </a:xfrm>
          <a:prstGeom prst="wedgeEllipseCallout">
            <a:avLst>
              <a:gd name="adj1" fmla="val 58369"/>
              <a:gd name="adj2" fmla="val 5661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dirty="0" err="1">
                <a:solidFill>
                  <a:schemeClr val="accent2"/>
                </a:solidFill>
              </a:rPr>
              <a:t>Ευκολάκια</a:t>
            </a:r>
            <a:r>
              <a:rPr lang="el-GR" sz="2600" dirty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C8D97-812E-43D3-8DF7-722BF011D8E6}"/>
              </a:ext>
            </a:extLst>
          </p:cNvPr>
          <p:cNvSpPr txBox="1"/>
          <p:nvPr/>
        </p:nvSpPr>
        <p:spPr>
          <a:xfrm>
            <a:off x="8435007" y="5396941"/>
            <a:ext cx="2160623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7A95FC0-7777-46FE-BAC8-021ED30FA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75" y="6103609"/>
            <a:ext cx="623587" cy="6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6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55FE9795-4A0E-40FA-A0E9-9A4D8877C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50" y="2645606"/>
            <a:ext cx="2676525" cy="4057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ED3022-36A4-4336-AEBE-4DDEF465B712}"/>
              </a:ext>
            </a:extLst>
          </p:cNvPr>
          <p:cNvSpPr txBox="1"/>
          <p:nvPr/>
        </p:nvSpPr>
        <p:spPr>
          <a:xfrm>
            <a:off x="5372177" y="209788"/>
            <a:ext cx="246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5"/>
                </a:solidFill>
              </a:rPr>
              <a:t>Ξέρω ότι                     20 - 10 =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23E70-9B94-4AA8-9068-F123E20BB245}"/>
              </a:ext>
            </a:extLst>
          </p:cNvPr>
          <p:cNvSpPr txBox="1"/>
          <p:nvPr/>
        </p:nvSpPr>
        <p:spPr>
          <a:xfrm>
            <a:off x="4388554" y="2091608"/>
            <a:ext cx="584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4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C4F65B-830B-485F-B675-5309D3B19D71}"/>
              </a:ext>
            </a:extLst>
          </p:cNvPr>
          <p:cNvSpPr txBox="1"/>
          <p:nvPr/>
        </p:nvSpPr>
        <p:spPr>
          <a:xfrm>
            <a:off x="8250906" y="2091608"/>
            <a:ext cx="584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4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9608D-128F-4DAB-9565-9EA6F50FFA4B}"/>
              </a:ext>
            </a:extLst>
          </p:cNvPr>
          <p:cNvSpPr txBox="1"/>
          <p:nvPr/>
        </p:nvSpPr>
        <p:spPr>
          <a:xfrm>
            <a:off x="9435038" y="209787"/>
            <a:ext cx="246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5"/>
                </a:solidFill>
              </a:rPr>
              <a:t>Άρα, </a:t>
            </a:r>
          </a:p>
          <a:p>
            <a:r>
              <a:rPr lang="el-GR" sz="2800" b="1" dirty="0">
                <a:solidFill>
                  <a:schemeClr val="accent5"/>
                </a:solidFill>
              </a:rPr>
              <a:t>25 - 10 = 15</a:t>
            </a:r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84CA6268-DB50-4EBE-AA40-F744F8B558B2}"/>
              </a:ext>
            </a:extLst>
          </p:cNvPr>
          <p:cNvCxnSpPr/>
          <p:nvPr/>
        </p:nvCxnSpPr>
        <p:spPr>
          <a:xfrm>
            <a:off x="7234383" y="766328"/>
            <a:ext cx="180728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Φυσαλίδα ομιλίας: Έλλειψη 13">
            <a:extLst>
              <a:ext uri="{FF2B5EF4-FFF2-40B4-BE49-F238E27FC236}">
                <a16:creationId xmlns:a16="http://schemas.microsoft.com/office/drawing/2014/main" id="{D2D95472-4AF7-4DED-A958-0B54B06533F6}"/>
              </a:ext>
            </a:extLst>
          </p:cNvPr>
          <p:cNvSpPr/>
          <p:nvPr/>
        </p:nvSpPr>
        <p:spPr>
          <a:xfrm>
            <a:off x="233867" y="381459"/>
            <a:ext cx="4154687" cy="1986482"/>
          </a:xfrm>
          <a:prstGeom prst="wedgeEllipseCallout">
            <a:avLst>
              <a:gd name="adj1" fmla="val -2138"/>
              <a:gd name="adj2" fmla="val 6931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>
                <a:solidFill>
                  <a:schemeClr val="accent2"/>
                </a:solidFill>
              </a:rPr>
              <a:t>Τώρα θέλω να κάνω τη μαθηματική πρόταση: </a:t>
            </a:r>
            <a:r>
              <a:rPr lang="el-GR" sz="2400" b="1" dirty="0">
                <a:solidFill>
                  <a:schemeClr val="accent2"/>
                </a:solidFill>
              </a:rPr>
              <a:t>25 - 10 =….  </a:t>
            </a:r>
            <a:r>
              <a:rPr lang="el-GR" sz="2400" dirty="0">
                <a:solidFill>
                  <a:schemeClr val="accent2"/>
                </a:solidFill>
              </a:rPr>
              <a:t>Πώς θα σκεφτώ; 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C214304-5EB5-4A48-9277-7AFEEBE3A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8555" y="1374700"/>
            <a:ext cx="3508243" cy="50431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1EE999-9FF7-4006-82F5-E15577BEF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017" y="1322869"/>
            <a:ext cx="3508242" cy="50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2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796D27F-1AD9-4645-879B-98019CB63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861" y="1304494"/>
            <a:ext cx="3087770" cy="447623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C4DD55-3ACF-4C83-8608-1600BB9A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5" y="1371599"/>
            <a:ext cx="3041480" cy="44091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5FE9795-4A0E-40FA-A0E9-9A4D8877C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50" y="2645606"/>
            <a:ext cx="2676525" cy="4057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ED3022-36A4-4336-AEBE-4DDEF465B712}"/>
              </a:ext>
            </a:extLst>
          </p:cNvPr>
          <p:cNvSpPr txBox="1"/>
          <p:nvPr/>
        </p:nvSpPr>
        <p:spPr>
          <a:xfrm>
            <a:off x="5226954" y="297141"/>
            <a:ext cx="246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5"/>
                </a:solidFill>
              </a:rPr>
              <a:t>Ξέρω ότι                     20 - 10 =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23E70-9B94-4AA8-9068-F123E20BB245}"/>
              </a:ext>
            </a:extLst>
          </p:cNvPr>
          <p:cNvSpPr txBox="1"/>
          <p:nvPr/>
        </p:nvSpPr>
        <p:spPr>
          <a:xfrm>
            <a:off x="4105731" y="1996579"/>
            <a:ext cx="584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4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C4F65B-830B-485F-B675-5309D3B19D71}"/>
              </a:ext>
            </a:extLst>
          </p:cNvPr>
          <p:cNvSpPr txBox="1"/>
          <p:nvPr/>
        </p:nvSpPr>
        <p:spPr>
          <a:xfrm>
            <a:off x="8050079" y="2047009"/>
            <a:ext cx="584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4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9608D-128F-4DAB-9565-9EA6F50FFA4B}"/>
              </a:ext>
            </a:extLst>
          </p:cNvPr>
          <p:cNvSpPr txBox="1"/>
          <p:nvPr/>
        </p:nvSpPr>
        <p:spPr>
          <a:xfrm>
            <a:off x="9435038" y="209787"/>
            <a:ext cx="246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5"/>
                </a:solidFill>
              </a:rPr>
              <a:t>Άρα, </a:t>
            </a:r>
          </a:p>
          <a:p>
            <a:r>
              <a:rPr lang="el-GR" sz="2800" b="1" dirty="0">
                <a:solidFill>
                  <a:schemeClr val="accent5"/>
                </a:solidFill>
              </a:rPr>
              <a:t>25 - 10 = 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7B760-9C68-4343-8847-5BBB78E05665}"/>
              </a:ext>
            </a:extLst>
          </p:cNvPr>
          <p:cNvSpPr txBox="1"/>
          <p:nvPr/>
        </p:nvSpPr>
        <p:spPr>
          <a:xfrm>
            <a:off x="6654018" y="1561514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FC8C16-A848-4147-964E-1E0BC6778798}"/>
              </a:ext>
            </a:extLst>
          </p:cNvPr>
          <p:cNvSpPr txBox="1"/>
          <p:nvPr/>
        </p:nvSpPr>
        <p:spPr>
          <a:xfrm>
            <a:off x="5374156" y="2566408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9BA1EC-98EA-4BF1-B561-6CE7597C0FDD}"/>
              </a:ext>
            </a:extLst>
          </p:cNvPr>
          <p:cNvSpPr txBox="1"/>
          <p:nvPr/>
        </p:nvSpPr>
        <p:spPr>
          <a:xfrm>
            <a:off x="6654018" y="4227499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48430-A987-4331-803F-76AA4E5A5C85}"/>
              </a:ext>
            </a:extLst>
          </p:cNvPr>
          <p:cNvSpPr txBox="1"/>
          <p:nvPr/>
        </p:nvSpPr>
        <p:spPr>
          <a:xfrm>
            <a:off x="10613920" y="1493011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050D2B-FA7D-41F9-A289-66F27DC4AAC5}"/>
              </a:ext>
            </a:extLst>
          </p:cNvPr>
          <p:cNvSpPr txBox="1"/>
          <p:nvPr/>
        </p:nvSpPr>
        <p:spPr>
          <a:xfrm>
            <a:off x="9280306" y="1493011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7254D6-A3D3-4495-A091-1CBE72244F4F}"/>
              </a:ext>
            </a:extLst>
          </p:cNvPr>
          <p:cNvSpPr txBox="1"/>
          <p:nvPr/>
        </p:nvSpPr>
        <p:spPr>
          <a:xfrm>
            <a:off x="10613919" y="2447402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2413D-EAE4-4FB0-82B6-74786C15D7DB}"/>
              </a:ext>
            </a:extLst>
          </p:cNvPr>
          <p:cNvSpPr txBox="1"/>
          <p:nvPr/>
        </p:nvSpPr>
        <p:spPr>
          <a:xfrm>
            <a:off x="9368538" y="4233735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E74A71-9707-4F73-B0CE-BAD7BD1D60F0}"/>
              </a:ext>
            </a:extLst>
          </p:cNvPr>
          <p:cNvSpPr txBox="1"/>
          <p:nvPr/>
        </p:nvSpPr>
        <p:spPr>
          <a:xfrm>
            <a:off x="10571178" y="4233388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EFA151A1-71DB-4BD1-83AC-D9E6387604D7}"/>
              </a:ext>
            </a:extLst>
          </p:cNvPr>
          <p:cNvCxnSpPr/>
          <p:nvPr/>
        </p:nvCxnSpPr>
        <p:spPr>
          <a:xfrm>
            <a:off x="7377605" y="686840"/>
            <a:ext cx="180728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Φυσαλίδα ομιλίας: Έλλειψη 25">
            <a:extLst>
              <a:ext uri="{FF2B5EF4-FFF2-40B4-BE49-F238E27FC236}">
                <a16:creationId xmlns:a16="http://schemas.microsoft.com/office/drawing/2014/main" id="{296918A6-EB48-4AE9-BFEC-A68654C1070C}"/>
              </a:ext>
            </a:extLst>
          </p:cNvPr>
          <p:cNvSpPr/>
          <p:nvPr/>
        </p:nvSpPr>
        <p:spPr>
          <a:xfrm>
            <a:off x="309680" y="346634"/>
            <a:ext cx="4035271" cy="1986482"/>
          </a:xfrm>
          <a:prstGeom prst="wedgeEllipseCallout">
            <a:avLst>
              <a:gd name="adj1" fmla="val -2138"/>
              <a:gd name="adj2" fmla="val 6931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>
                <a:solidFill>
                  <a:schemeClr val="accent2"/>
                </a:solidFill>
              </a:rPr>
              <a:t>Τώρα θέλω να κάνω τη μαθηματική πρόταση: </a:t>
            </a:r>
            <a:r>
              <a:rPr lang="el-GR" sz="2400" b="1" dirty="0">
                <a:solidFill>
                  <a:schemeClr val="accent2"/>
                </a:solidFill>
              </a:rPr>
              <a:t>25 - 10 =….  </a:t>
            </a:r>
            <a:r>
              <a:rPr lang="el-GR" sz="2400" dirty="0">
                <a:solidFill>
                  <a:schemeClr val="accent2"/>
                </a:solidFill>
              </a:rPr>
              <a:t>Πώς θα σκεφτώ;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5AF15B-21A0-45C9-9193-CADDC5EE2D56}"/>
              </a:ext>
            </a:extLst>
          </p:cNvPr>
          <p:cNvSpPr txBox="1"/>
          <p:nvPr/>
        </p:nvSpPr>
        <p:spPr>
          <a:xfrm>
            <a:off x="5354317" y="1568085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BA6BE8-0A22-4C15-B92E-286D05237106}"/>
              </a:ext>
            </a:extLst>
          </p:cNvPr>
          <p:cNvSpPr txBox="1"/>
          <p:nvPr/>
        </p:nvSpPr>
        <p:spPr>
          <a:xfrm>
            <a:off x="6659477" y="2474325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F19D68-FF04-4007-83C7-C383AAD97688}"/>
              </a:ext>
            </a:extLst>
          </p:cNvPr>
          <p:cNvSpPr txBox="1"/>
          <p:nvPr/>
        </p:nvSpPr>
        <p:spPr>
          <a:xfrm>
            <a:off x="5372177" y="4378405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319A83-36A9-4741-86CB-7EDCE3348261}"/>
              </a:ext>
            </a:extLst>
          </p:cNvPr>
          <p:cNvSpPr txBox="1"/>
          <p:nvPr/>
        </p:nvSpPr>
        <p:spPr>
          <a:xfrm>
            <a:off x="9280306" y="2543484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0636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87AD09-BDDA-42C1-A175-A2E284179D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500" dirty="0">
                <a:solidFill>
                  <a:schemeClr val="accent2"/>
                </a:solidFill>
              </a:rPr>
              <a:t>Ώρα για εξάσκηση στο </a:t>
            </a:r>
            <a:r>
              <a:rPr lang="el-GR" sz="3500" b="1" dirty="0">
                <a:solidFill>
                  <a:schemeClr val="accent2"/>
                </a:solidFill>
              </a:rPr>
              <a:t>τετράδιο μαθηματικών</a:t>
            </a:r>
            <a:r>
              <a:rPr lang="el-GR" sz="3500" dirty="0">
                <a:solidFill>
                  <a:schemeClr val="accent2"/>
                </a:solidFill>
              </a:rPr>
              <a:t>! </a:t>
            </a:r>
            <a:br>
              <a:rPr lang="el-GR" sz="3500" dirty="0">
                <a:solidFill>
                  <a:schemeClr val="accent2"/>
                </a:solidFill>
              </a:rPr>
            </a:br>
            <a:r>
              <a:rPr lang="el-GR" sz="3500" dirty="0">
                <a:solidFill>
                  <a:schemeClr val="accent2"/>
                </a:solidFill>
              </a:rPr>
              <a:t>Γράψε </a:t>
            </a:r>
            <a:r>
              <a:rPr lang="el-GR" sz="3500" u="sng" dirty="0">
                <a:solidFill>
                  <a:schemeClr val="accent2"/>
                </a:solidFill>
              </a:rPr>
              <a:t>ημερομηνία</a:t>
            </a:r>
            <a:r>
              <a:rPr lang="el-GR" sz="3500" dirty="0">
                <a:solidFill>
                  <a:schemeClr val="accent2"/>
                </a:solidFill>
              </a:rPr>
              <a:t>, </a:t>
            </a:r>
            <a:r>
              <a:rPr lang="el-GR" sz="3500" u="sng" dirty="0">
                <a:solidFill>
                  <a:schemeClr val="accent2"/>
                </a:solidFill>
              </a:rPr>
              <a:t>αντίγραψε</a:t>
            </a:r>
            <a:r>
              <a:rPr lang="el-GR" sz="3500" dirty="0">
                <a:solidFill>
                  <a:schemeClr val="accent2"/>
                </a:solidFill>
              </a:rPr>
              <a:t> τα παρακάτω και </a:t>
            </a:r>
            <a:r>
              <a:rPr lang="el-GR" sz="3500" u="sng" dirty="0">
                <a:solidFill>
                  <a:schemeClr val="accent2"/>
                </a:solidFill>
              </a:rPr>
              <a:t>λύσε</a:t>
            </a:r>
            <a:r>
              <a:rPr lang="el-GR" sz="3500" dirty="0">
                <a:solidFill>
                  <a:schemeClr val="accent2"/>
                </a:solidFill>
              </a:rPr>
              <a:t> τα!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D7BA85-C5A5-4B1E-8D5F-7CD5F554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Κάνω τις αφαιρέσεις: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80 - 10 =			 	85 - 10 =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50 - 40 =				52 - 40 = 		 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50 - 30 =				54 - 30 = 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70 - 20 =				76 - 20 =		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60 – 30 =				67 – 30 = 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90 - …… = 60				92 – ….. = 62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…. - 40 = 40			 	….. – 40 = 44				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E135AFA-657F-49CA-8DE4-487057A1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54794" y="2435225"/>
            <a:ext cx="2757671" cy="405765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A622E4FF-41B3-4234-9A66-C2E48630649C}"/>
              </a:ext>
            </a:extLst>
          </p:cNvPr>
          <p:cNvSpPr/>
          <p:nvPr/>
        </p:nvSpPr>
        <p:spPr>
          <a:xfrm>
            <a:off x="7182678" y="1690688"/>
            <a:ext cx="2504659" cy="1297403"/>
          </a:xfrm>
          <a:prstGeom prst="wedgeEllipseCallout">
            <a:avLst>
              <a:gd name="adj1" fmla="val 58369"/>
              <a:gd name="adj2" fmla="val 5661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dirty="0" err="1">
                <a:solidFill>
                  <a:schemeClr val="accent2"/>
                </a:solidFill>
              </a:rPr>
              <a:t>Ευκολάκια</a:t>
            </a:r>
            <a:r>
              <a:rPr lang="el-GR" sz="2600" dirty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5" name="Βέλος: Αριστερό 4">
            <a:extLst>
              <a:ext uri="{FF2B5EF4-FFF2-40B4-BE49-F238E27FC236}">
                <a16:creationId xmlns:a16="http://schemas.microsoft.com/office/drawing/2014/main" id="{893C5683-C82C-49FB-A383-2A8CFB829E66}"/>
              </a:ext>
            </a:extLst>
          </p:cNvPr>
          <p:cNvSpPr/>
          <p:nvPr/>
        </p:nvSpPr>
        <p:spPr>
          <a:xfrm>
            <a:off x="225287" y="5685182"/>
            <a:ext cx="3074504" cy="927653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500" dirty="0">
                <a:solidFill>
                  <a:srgbClr val="002060"/>
                </a:solidFill>
              </a:rPr>
              <a:t>Το ανάποδο της αφαίρεσης είναι η πρόσθεση!</a:t>
            </a:r>
          </a:p>
        </p:txBody>
      </p:sp>
      <p:sp>
        <p:nvSpPr>
          <p:cNvPr id="7" name="Βέλος: Αριστερό 6">
            <a:extLst>
              <a:ext uri="{FF2B5EF4-FFF2-40B4-BE49-F238E27FC236}">
                <a16:creationId xmlns:a16="http://schemas.microsoft.com/office/drawing/2014/main" id="{5738A172-0FE4-45FD-8DBB-1F429655E0B1}"/>
              </a:ext>
            </a:extLst>
          </p:cNvPr>
          <p:cNvSpPr/>
          <p:nvPr/>
        </p:nvSpPr>
        <p:spPr>
          <a:xfrm>
            <a:off x="4871907" y="5685181"/>
            <a:ext cx="3074504" cy="927653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500" dirty="0">
                <a:solidFill>
                  <a:srgbClr val="002060"/>
                </a:solidFill>
              </a:rPr>
              <a:t>Το ανάποδο της αφαίρεσης είναι η πρόσθεση!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8E2529-7FB7-4484-9984-3B95C6C4C2D0}"/>
              </a:ext>
            </a:extLst>
          </p:cNvPr>
          <p:cNvSpPr txBox="1"/>
          <p:nvPr/>
        </p:nvSpPr>
        <p:spPr>
          <a:xfrm>
            <a:off x="8754794" y="5641175"/>
            <a:ext cx="331689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000" b="1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</p:spTree>
    <p:extLst>
      <p:ext uri="{BB962C8B-B14F-4D97-AF65-F5344CB8AC3E}">
        <p14:creationId xmlns:p14="http://schemas.microsoft.com/office/powerpoint/2010/main" val="27393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388</Words>
  <Application>Microsoft Office PowerPoint</Application>
  <PresentationFormat>Ευρεία οθόνη</PresentationFormat>
  <Paragraphs>131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Ενότητα 7</vt:lpstr>
      <vt:lpstr>Παρουσίαση του PowerPoint</vt:lpstr>
      <vt:lpstr>Παρουσίαση του PowerPoint</vt:lpstr>
      <vt:lpstr>Παρουσίαση του PowerPoint</vt:lpstr>
      <vt:lpstr>Ώρα για εξάσκηση στο τετράδιο μαθηματικών!  Γράψε ημερομηνία, αντίγραψε τα παρακάτω και λύσε τα!</vt:lpstr>
      <vt:lpstr>Ώρα για εξάσκηση στο τετράδιο μαθηματικών!  Γράψε ημερομηνία, αντίγραψε τα παρακάτω και λύσε τα!</vt:lpstr>
      <vt:lpstr>Παρουσίαση του PowerPoint</vt:lpstr>
      <vt:lpstr>Παρουσίαση του PowerPoint</vt:lpstr>
      <vt:lpstr>Ώρα για εξάσκηση στο τετράδιο μαθηματικών!  Γράψε ημερομηνία, αντίγραψε τα παρακάτω και λύσε τα!</vt:lpstr>
      <vt:lpstr>Ώρα για εξάσκηση στο τετράδιο μαθηματικών!  Γράψε ημερομηνία, αντίγραψε τα παρακάτω και λύσε τα!</vt:lpstr>
      <vt:lpstr>Και μια άσκηση από το βιβλίο!</vt:lpstr>
      <vt:lpstr>Παρουσίαση του PowerPoint</vt:lpstr>
      <vt:lpstr>Βιβλίο, σελίδα 17, άσκηση 2: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7</dc:title>
  <dc:creator>Chris</dc:creator>
  <cp:lastModifiedBy>Chris</cp:lastModifiedBy>
  <cp:revision>63</cp:revision>
  <dcterms:created xsi:type="dcterms:W3CDTF">2020-05-13T08:35:32Z</dcterms:created>
  <dcterms:modified xsi:type="dcterms:W3CDTF">2020-05-15T12:48:29Z</dcterms:modified>
</cp:coreProperties>
</file>