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72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2" r:id="rId16"/>
    <p:sldId id="284" r:id="rId17"/>
    <p:sldId id="285" r:id="rId18"/>
    <p:sldId id="265" r:id="rId19"/>
    <p:sldId id="289" r:id="rId20"/>
    <p:sldId id="286" r:id="rId21"/>
    <p:sldId id="287" r:id="rId22"/>
    <p:sldId id="281" r:id="rId23"/>
    <p:sldId id="288" r:id="rId24"/>
    <p:sldId id="29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44E7C-E189-4D1F-AEF1-D5843A049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3357CC-10CA-4B12-8DAD-8F6DDB63C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86F82B-F6C7-43E4-B48E-9AB7E631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1378FF-0BE9-4AD6-9F80-65647009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D70EE2-D8A4-4FED-A758-D5529AAE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82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CAC7CD-DF51-4BE5-83F3-7849B0D4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51A470-AD3D-48C1-82DF-1E01BB6B3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3979A7-EC23-44DB-B597-BA7A4D84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F9E618-016F-4B18-B7BB-931964F5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7E7FA4-983F-4918-B629-5D055BFE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C14D0D-26E3-4BED-A162-4D7515FAA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AB0946-C6B1-44EF-A4CD-A9C8C6A7E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386783-317C-4176-824A-0404B911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85F90E-80A3-4A5F-B99E-5770E180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F1E086-59AB-4FB5-B31F-C44CA725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5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6631C-6256-451C-881B-27367376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228B2A-DCC7-4D43-A6EB-811C5A99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81A49C-AEE0-40FF-946E-8F28F7C1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DA19D6-4ADA-4BC4-AA18-374F8EB8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4A52A2-54DE-4A58-9D83-69CF55AD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33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C71BF-7FCE-4587-BE45-7A8DD95B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AE6453-EAF6-4895-A5B8-E5CC46D44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B8FD90-392E-4782-B8CD-D1A60600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93188C-9793-48A4-ADE0-D21CC22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99DF87-C406-46C1-9242-B0D32C03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96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E3C8E0-3126-49B5-9421-C404F249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665CAE-CAED-41D3-B0F5-B72763316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D848170-3D74-4FB0-87BE-91802CA8B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38C575-D195-451D-B19A-0B747B14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5FAEB2-1CBF-4AE0-A4E2-D9266B26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E63D0C-29E7-47F6-B428-D149812C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06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CE9D5D-8F3E-45AB-A180-A1206B3F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9487B9-79E5-4A33-91F7-7643F76E3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BE07D68-073C-4C82-BB8E-77E3CFD3F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83795B8-DFBE-4459-B1AE-A91CB205C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EF5CCDE-CCAF-4CA2-AF2B-BAE2AE68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A00D0F-1844-4F61-AA6F-6FCA870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8BE4C85-5A4D-4E59-9C3C-E20B3040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E0608CC-BDC6-47B7-8264-5B0BC7B2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0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2A0C9-9729-49C4-BE08-819237C8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10B9ADB-9531-4574-800C-0D6D0249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25E2D2B-20AB-4115-A9A8-C462329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0ED4C53-9D0A-4566-B770-ACC5A0F6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3FF2C1B-C166-4220-9D4F-A0BD67EC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D8BD9E-E75D-4E77-9C8D-56EC8E5C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55A089-6B4C-418A-870D-B5B80D5F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6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6E32A8-FE6C-486B-B13F-59DC7B34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7EBF3C-D728-498A-8A06-1E7F052C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47186B-18CE-49C5-9F84-2749B647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85D1AB-50AB-4061-9F77-0006DA78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2D8786-965D-490A-9981-A89535DA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3E915D-28D8-46B1-9ECC-4EB4AA01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5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1A80A3-DA94-48AB-BF76-35C1A3C3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00A9BCD-49ED-43F8-BC82-83E1835C2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984415-471B-44CD-9D2D-F4155E801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2222F8-421A-4EA7-94AB-474C2096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B67179-3235-48FB-82D7-0F3DA710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59FC59-875F-4C4D-A691-5872A69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3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D4FC91A-B069-426D-93C1-5DEDDF7B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E3D35C-E0CB-4B5F-88CD-8B1E38E2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7DB5E8-D00F-47E3-9859-8DCF6374D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58CD-1385-407B-912E-4D677AD75D6A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24FEB0-A672-447F-B540-8471DB1CE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CBC252-0C5E-441F-811E-BB87E5B76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956C-90F5-4E6B-A560-B514DCF10B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1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EFFE8B-7C22-4792-B7F1-E1E05673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" y="211287"/>
            <a:ext cx="11493305" cy="241206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C2FB8E-A017-466B-B9AD-DCAA1BE8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84" y="2443515"/>
            <a:ext cx="5927188" cy="420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B5DF4-829C-4E0D-8BD4-880F4E96C356}"/>
              </a:ext>
            </a:extLst>
          </p:cNvPr>
          <p:cNvSpPr txBox="1"/>
          <p:nvPr/>
        </p:nvSpPr>
        <p:spPr>
          <a:xfrm>
            <a:off x="349347" y="3024554"/>
            <a:ext cx="5052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C00000"/>
                </a:solidFill>
              </a:rPr>
              <a:t>Πινακίδες,</a:t>
            </a:r>
          </a:p>
          <a:p>
            <a:r>
              <a:rPr lang="el-GR" sz="4800" dirty="0">
                <a:solidFill>
                  <a:srgbClr val="C00000"/>
                </a:solidFill>
              </a:rPr>
              <a:t>ανακοινώσεις,</a:t>
            </a:r>
          </a:p>
          <a:p>
            <a:r>
              <a:rPr lang="el-GR" sz="4800" dirty="0">
                <a:solidFill>
                  <a:srgbClr val="C00000"/>
                </a:solidFill>
              </a:rPr>
              <a:t>μικρές αγγελίες,</a:t>
            </a:r>
          </a:p>
          <a:p>
            <a:r>
              <a:rPr lang="el-GR" sz="4800" dirty="0">
                <a:solidFill>
                  <a:srgbClr val="C00000"/>
                </a:solidFill>
              </a:rPr>
              <a:t>Αφίσες</a:t>
            </a:r>
            <a:r>
              <a:rPr lang="en-US" sz="4800" dirty="0">
                <a:solidFill>
                  <a:srgbClr val="C00000"/>
                </a:solidFill>
              </a:rPr>
              <a:t> (2).</a:t>
            </a:r>
            <a:endParaRPr lang="el-GR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FC8BE-22F8-4CDE-8A89-1A1E49DF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Ας πάμε, λοιπόν, στο τσίρκο!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D2F8D3E-1642-4450-9C35-56B7A32A6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412" y="1462088"/>
            <a:ext cx="8270830" cy="516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FB89C-7617-4679-9589-6E369A573713}"/>
              </a:ext>
            </a:extLst>
          </p:cNvPr>
          <p:cNvSpPr txBox="1"/>
          <p:nvPr/>
        </p:nvSpPr>
        <p:spPr>
          <a:xfrm>
            <a:off x="360947" y="1719624"/>
            <a:ext cx="250946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Διάβασε πολύ καλά την ιστορία στη σελίδα 17 του βιβλίου σου. </a:t>
            </a:r>
          </a:p>
          <a:p>
            <a:r>
              <a:rPr lang="el-GR" sz="2400" dirty="0">
                <a:solidFill>
                  <a:srgbClr val="0070C0"/>
                </a:solidFill>
              </a:rPr>
              <a:t>Είναι η </a:t>
            </a:r>
            <a:r>
              <a:rPr lang="el-GR" sz="2400" b="1" dirty="0">
                <a:solidFill>
                  <a:srgbClr val="0070C0"/>
                </a:solidFill>
              </a:rPr>
              <a:t>Ανάγνωσή σου!</a:t>
            </a:r>
          </a:p>
        </p:txBody>
      </p:sp>
    </p:spTree>
    <p:extLst>
      <p:ext uri="{BB962C8B-B14F-4D97-AF65-F5344CB8AC3E}">
        <p14:creationId xmlns:p14="http://schemas.microsoft.com/office/powerpoint/2010/main" val="101163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763C4-F894-4125-9B63-C296502F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Διαβάζω και απαντώ: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235DE4B-DA4D-4C7A-92C2-B124662F0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13" y="1690687"/>
            <a:ext cx="6114289" cy="4802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6CB4D-0C45-442F-960B-394E7604AA49}"/>
              </a:ext>
            </a:extLst>
          </p:cNvPr>
          <p:cNvSpPr txBox="1"/>
          <p:nvPr/>
        </p:nvSpPr>
        <p:spPr>
          <a:xfrm>
            <a:off x="6857999" y="1410769"/>
            <a:ext cx="4908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Που πραγματοποιείται η ιστορία;</a:t>
            </a:r>
          </a:p>
          <a:p>
            <a:endParaRPr lang="el-GR" sz="2400" dirty="0">
              <a:solidFill>
                <a:srgbClr val="0070C0"/>
              </a:solidFill>
            </a:endParaRPr>
          </a:p>
          <a:p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Τι ώρα ξεκινάει η παράσταση;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Τι διαβάζουν δυνατά τα παιδιά τσίρκο;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Τι άλλες </a:t>
            </a:r>
            <a:r>
              <a:rPr lang="el-GR" sz="2400" b="1" dirty="0">
                <a:solidFill>
                  <a:srgbClr val="0070C0"/>
                </a:solidFill>
              </a:rPr>
              <a:t>επιγραφές</a:t>
            </a:r>
            <a:r>
              <a:rPr lang="el-GR" sz="2400" dirty="0">
                <a:solidFill>
                  <a:srgbClr val="0070C0"/>
                </a:solidFill>
              </a:rPr>
              <a:t> θα μπορούσε να δει κάποιος σε ένα τσίρκο;</a:t>
            </a:r>
          </a:p>
          <a:p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763C4-F894-4125-9B63-C296502F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Διαβάζω και απαντώ: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235DE4B-DA4D-4C7A-92C2-B124662F0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13" y="1690687"/>
            <a:ext cx="6114289" cy="4802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6CB4D-0C45-442F-960B-394E7604AA49}"/>
              </a:ext>
            </a:extLst>
          </p:cNvPr>
          <p:cNvSpPr txBox="1"/>
          <p:nvPr/>
        </p:nvSpPr>
        <p:spPr>
          <a:xfrm>
            <a:off x="6857999" y="1410769"/>
            <a:ext cx="4908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Που πραγματοποιείται η ιστορία;</a:t>
            </a:r>
          </a:p>
          <a:p>
            <a:endParaRPr lang="el-GR" sz="2400" dirty="0">
              <a:solidFill>
                <a:srgbClr val="0070C0"/>
              </a:solidFill>
            </a:endParaRPr>
          </a:p>
          <a:p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Τι ώρα ξεκινάει η παράσταση;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Τι διαβάζουν δυνατά τα παιδιά τσίρκο;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endParaRPr lang="el-GR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Τι άλλες </a:t>
            </a:r>
            <a:r>
              <a:rPr lang="el-GR" sz="2400" b="1" dirty="0">
                <a:solidFill>
                  <a:srgbClr val="0070C0"/>
                </a:solidFill>
              </a:rPr>
              <a:t>επιγραφές</a:t>
            </a:r>
            <a:r>
              <a:rPr lang="el-GR" sz="2400" dirty="0">
                <a:solidFill>
                  <a:srgbClr val="0070C0"/>
                </a:solidFill>
              </a:rPr>
              <a:t> θα μπορούσε να δει κάποιος σε ένα τσίρκο;</a:t>
            </a:r>
          </a:p>
          <a:p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305EF-C77F-4931-95FB-024C608F8209}"/>
              </a:ext>
            </a:extLst>
          </p:cNvPr>
          <p:cNvSpPr txBox="1"/>
          <p:nvPr/>
        </p:nvSpPr>
        <p:spPr>
          <a:xfrm>
            <a:off x="6857999" y="1921273"/>
            <a:ext cx="50532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Σε ένα τσίρκο.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5AE4A-5F74-4DF4-81BB-49E29380A7DC}"/>
              </a:ext>
            </a:extLst>
          </p:cNvPr>
          <p:cNvSpPr txBox="1"/>
          <p:nvPr/>
        </p:nvSpPr>
        <p:spPr>
          <a:xfrm>
            <a:off x="6857999" y="2966917"/>
            <a:ext cx="50532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Η παράσταση ξεκινάει στις 8 ακριβώς.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09A8A-28D0-449F-924A-17086021F38C}"/>
              </a:ext>
            </a:extLst>
          </p:cNvPr>
          <p:cNvSpPr txBox="1"/>
          <p:nvPr/>
        </p:nvSpPr>
        <p:spPr>
          <a:xfrm>
            <a:off x="6857998" y="4312197"/>
            <a:ext cx="505326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Τα παιδιά διαβάζουν δυνατά τις φωτεινές επιγραφές.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97AB-A950-47C5-A2EE-293E757ADA10}"/>
              </a:ext>
            </a:extLst>
          </p:cNvPr>
          <p:cNvSpPr txBox="1"/>
          <p:nvPr/>
        </p:nvSpPr>
        <p:spPr>
          <a:xfrm>
            <a:off x="6857999" y="5915226"/>
            <a:ext cx="49088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«ΗΣΥΧΙΑ», «ΑΠΑΓΟΡΕΥΕΤΑΙ ΝΑ ΤΡΩΤΕ ΚΑΙ ΝΑ ΠΙΝΕΤΕ ΣΤΟ ΤΣΙΡΚΟ» κλπ.</a:t>
            </a:r>
          </a:p>
        </p:txBody>
      </p:sp>
    </p:spTree>
    <p:extLst>
      <p:ext uri="{BB962C8B-B14F-4D97-AF65-F5344CB8AC3E}">
        <p14:creationId xmlns:p14="http://schemas.microsoft.com/office/powerpoint/2010/main" val="34278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39D5D2E-69E8-413D-87E4-FB84FC87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57" y="589080"/>
            <a:ext cx="3066631" cy="3066631"/>
          </a:xfrm>
          <a:prstGeom prst="rect">
            <a:avLst/>
          </a:prstGeom>
        </p:spPr>
      </p:pic>
      <p:pic>
        <p:nvPicPr>
          <p:cNvPr id="12" name="Εικόνα 11" descr="Εικόνα που περιέχει υπογραφή, διακοπή, οδ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6A12648-7BBE-482A-AA5D-245B4913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05" y="2298246"/>
            <a:ext cx="3719763" cy="216986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CD43684-1C1A-485F-A99F-D0A39415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516" y="365125"/>
            <a:ext cx="7347284" cy="1325563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Πινακίδες δεν υπάρχουν, όμως, μόνο στο τσίρκο: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5E1853E-63E4-43D4-BBE6-592E0FB4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2895" y="4263269"/>
            <a:ext cx="3492417" cy="171824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F6CFB79-F721-4D12-BBCF-312B0C7D6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775" y="4200280"/>
            <a:ext cx="3248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95A70-EDE9-45A7-A255-71CD433C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Στη σελίδα 19 του βιβλίου μας διαβάζουμε: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CADD510-1E37-4ED0-9B9B-F69F45423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9335"/>
            <a:ext cx="9400060" cy="4179329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4F0AD7F4-1967-4DD1-BC21-2DDA49538CF1}"/>
              </a:ext>
            </a:extLst>
          </p:cNvPr>
          <p:cNvSpPr txBox="1">
            <a:spLocks/>
          </p:cNvSpPr>
          <p:nvPr/>
        </p:nvSpPr>
        <p:spPr>
          <a:xfrm>
            <a:off x="838200" y="5518665"/>
            <a:ext cx="4868163" cy="1200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rgbClr val="002060"/>
                </a:solidFill>
              </a:rPr>
              <a:t>Η μια φράση είναι γραμμένη με </a:t>
            </a:r>
            <a:r>
              <a:rPr lang="el-GR" sz="2400" b="1" dirty="0">
                <a:solidFill>
                  <a:srgbClr val="002060"/>
                </a:solidFill>
              </a:rPr>
              <a:t>κεφαλαία γράμματα</a:t>
            </a:r>
            <a:r>
              <a:rPr lang="el-GR" sz="2400" dirty="0">
                <a:solidFill>
                  <a:srgbClr val="002060"/>
                </a:solidFill>
              </a:rPr>
              <a:t>.                             Είναι γραμμένη σε μια </a:t>
            </a:r>
            <a:r>
              <a:rPr lang="el-GR" sz="2400" b="1" dirty="0">
                <a:solidFill>
                  <a:srgbClr val="002060"/>
                </a:solidFill>
              </a:rPr>
              <a:t>πινακίδα</a:t>
            </a:r>
            <a:r>
              <a:rPr lang="el-GR" sz="2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2A936-875F-4083-8FE7-A2C492AEE8B9}"/>
              </a:ext>
            </a:extLst>
          </p:cNvPr>
          <p:cNvSpPr txBox="1"/>
          <p:nvPr/>
        </p:nvSpPr>
        <p:spPr>
          <a:xfrm>
            <a:off x="5999746" y="5518664"/>
            <a:ext cx="556260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Η άλλη φράση είναι γραμμένη </a:t>
            </a:r>
            <a:r>
              <a:rPr lang="el-GR" sz="2400" b="1" dirty="0">
                <a:solidFill>
                  <a:srgbClr val="002060"/>
                </a:solidFill>
              </a:rPr>
              <a:t>με μικρά γράμματα</a:t>
            </a:r>
            <a:r>
              <a:rPr lang="el-GR" sz="2400" dirty="0">
                <a:solidFill>
                  <a:srgbClr val="002060"/>
                </a:solidFill>
              </a:rPr>
              <a:t>.                                                  Είναι φράση που </a:t>
            </a:r>
            <a:r>
              <a:rPr lang="el-GR" sz="2400" b="1" dirty="0">
                <a:solidFill>
                  <a:srgbClr val="002060"/>
                </a:solidFill>
              </a:rPr>
              <a:t>ακούμε ή λέμε</a:t>
            </a:r>
            <a:r>
              <a:rPr lang="el-GR" sz="24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25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E88E69-75B8-495A-8C5B-18C04060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334" y="1252025"/>
            <a:ext cx="8582465" cy="171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Διάβασε τις προτάσεις της σελίδας 19. 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Κύκλωσε όσες μπορείς να διαβάσεις σε μια πινακίδα. Υπογράμμισε όσες μπορείς να ακούσεις ή να πεις.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C2C93C-CA16-462C-A9A4-C7839B95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37" y="3429000"/>
            <a:ext cx="8790326" cy="171492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DD8734B-B262-44AB-98B9-0B2196CC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7" y="1292233"/>
            <a:ext cx="2083257" cy="1638703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BB7D4F41-6B87-4A55-BDAA-1091E5E139AC}"/>
              </a:ext>
            </a:extLst>
          </p:cNvPr>
          <p:cNvSpPr/>
          <p:nvPr/>
        </p:nvSpPr>
        <p:spPr>
          <a:xfrm>
            <a:off x="2771334" y="1714078"/>
            <a:ext cx="1427687" cy="499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01A98D6B-21F5-4860-9FDE-A93C14E2115C}"/>
              </a:ext>
            </a:extLst>
          </p:cNvPr>
          <p:cNvCxnSpPr/>
          <p:nvPr/>
        </p:nvCxnSpPr>
        <p:spPr>
          <a:xfrm>
            <a:off x="2899611" y="2550695"/>
            <a:ext cx="1852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Τίτλος 1">
            <a:extLst>
              <a:ext uri="{FF2B5EF4-FFF2-40B4-BE49-F238E27FC236}">
                <a16:creationId xmlns:a16="http://schemas.microsoft.com/office/drawing/2014/main" id="{67D07B6A-65E6-43EC-9945-876CF5B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Ώρα για γράψιμο! </a:t>
            </a:r>
            <a:br>
              <a:rPr lang="el-GR" b="1" dirty="0">
                <a:solidFill>
                  <a:srgbClr val="00B0F0"/>
                </a:solidFill>
              </a:rPr>
            </a:br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6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E88E69-75B8-495A-8C5B-18C04060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334" y="1252025"/>
            <a:ext cx="8582465" cy="171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Διάβασε τις προτάσεις της σελίδας 19. 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Κύκλωσε όσες μπορείς να διαβάσεις σε μια πινακίδα. Υπογράμμισε όσες μπορείς να ακούσεις ή να πεις.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C2C93C-CA16-462C-A9A4-C7839B95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37" y="3429000"/>
            <a:ext cx="8790326" cy="171492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DD8734B-B262-44AB-98B9-0B2196CC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7" y="1292233"/>
            <a:ext cx="2083257" cy="16387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8270B2F-8B1A-4907-AE7A-B54BF68DE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00" y="3677426"/>
            <a:ext cx="8129782" cy="1841953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598CE033-58A5-45CC-BB43-D0E1221FC9CE}"/>
              </a:ext>
            </a:extLst>
          </p:cNvPr>
          <p:cNvSpPr/>
          <p:nvPr/>
        </p:nvSpPr>
        <p:spPr>
          <a:xfrm>
            <a:off x="2771334" y="1714078"/>
            <a:ext cx="1427687" cy="499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00F0ADF-A0EE-4C8A-9348-D5D6F5AC6235}"/>
              </a:ext>
            </a:extLst>
          </p:cNvPr>
          <p:cNvCxnSpPr/>
          <p:nvPr/>
        </p:nvCxnSpPr>
        <p:spPr>
          <a:xfrm>
            <a:off x="2899611" y="2550695"/>
            <a:ext cx="1852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Τίτλος 1">
            <a:extLst>
              <a:ext uri="{FF2B5EF4-FFF2-40B4-BE49-F238E27FC236}">
                <a16:creationId xmlns:a16="http://schemas.microsoft.com/office/drawing/2014/main" id="{C4C5F8AF-681C-4175-9BF5-3480A678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Ώρα για γράψιμο! </a:t>
            </a:r>
            <a:br>
              <a:rPr lang="el-GR" b="1" dirty="0">
                <a:solidFill>
                  <a:srgbClr val="00B0F0"/>
                </a:solidFill>
              </a:rPr>
            </a:br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2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621996-922C-4783-A81E-14D4900B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B0F0"/>
                </a:solidFill>
              </a:rPr>
              <a:t>Αντίγραψε τις φράσεις που κύκλωσες στο τετράδιο αντιγραφής 3 φορές  με </a:t>
            </a:r>
            <a:r>
              <a:rPr lang="el-GR" b="1" u="sng" dirty="0">
                <a:solidFill>
                  <a:srgbClr val="00B0F0"/>
                </a:solidFill>
              </a:rPr>
              <a:t>κεφαλαία γράμματα</a:t>
            </a:r>
            <a:r>
              <a:rPr lang="el-GR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D29CFD-8DB0-413B-A767-76BA9C32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831"/>
            <a:ext cx="10515600" cy="3926132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Οι πινακίδες είναι συνήθως γραμμένες με κεφάλαια γράμματα!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A327808-1D3C-46AF-90B6-1C260620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99" y="3025352"/>
            <a:ext cx="9127775" cy="2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B53D5-ABC8-4CBA-B893-126B3AEB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12" y="550656"/>
            <a:ext cx="10515600" cy="1092614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Τετράδιο Αντιγραφής: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8581A-1EF9-4E60-889F-B8A16737E2DA}"/>
              </a:ext>
            </a:extLst>
          </p:cNvPr>
          <p:cNvSpPr txBox="1"/>
          <p:nvPr/>
        </p:nvSpPr>
        <p:spPr>
          <a:xfrm>
            <a:off x="557253" y="1668376"/>
            <a:ext cx="508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Άνοιξε το </a:t>
            </a:r>
            <a:r>
              <a:rPr lang="el-GR" sz="2800" b="1" dirty="0">
                <a:solidFill>
                  <a:srgbClr val="0070C0"/>
                </a:solidFill>
              </a:rPr>
              <a:t>τετράδιο Αντιγραφής.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F5A26-0E78-4586-B114-420424750F04}"/>
              </a:ext>
            </a:extLst>
          </p:cNvPr>
          <p:cNvSpPr txBox="1"/>
          <p:nvPr/>
        </p:nvSpPr>
        <p:spPr>
          <a:xfrm>
            <a:off x="436098" y="2958625"/>
            <a:ext cx="5088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Τράβηξε γραμμές, γράψε ημερομηνία και βάλε τίτλο: </a:t>
            </a:r>
            <a:r>
              <a:rPr lang="el-GR" sz="2800" b="1" dirty="0">
                <a:solidFill>
                  <a:srgbClr val="0070C0"/>
                </a:solidFill>
              </a:rPr>
              <a:t>Προσοχή! Τι λέει εκεί;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D019D-61D6-464C-84A5-79BD10FAD4A5}"/>
              </a:ext>
            </a:extLst>
          </p:cNvPr>
          <p:cNvSpPr txBox="1"/>
          <p:nvPr/>
        </p:nvSpPr>
        <p:spPr>
          <a:xfrm>
            <a:off x="436098" y="4998108"/>
            <a:ext cx="5497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Αντίγραψε τρεις φορές </a:t>
            </a:r>
            <a:r>
              <a:rPr lang="el-GR" sz="2800" dirty="0">
                <a:solidFill>
                  <a:srgbClr val="0070C0"/>
                </a:solidFill>
              </a:rPr>
              <a:t>τις κυκλωμένες φράσεις με      </a:t>
            </a:r>
            <a:r>
              <a:rPr lang="el-GR" sz="2800" b="1" dirty="0">
                <a:solidFill>
                  <a:srgbClr val="0070C0"/>
                </a:solidFill>
              </a:rPr>
              <a:t>κεφαλαία γράμματα: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ED25F8-1849-44AB-87A8-F20D6D18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1643270"/>
            <a:ext cx="5459105" cy="43639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B3BAB5-233A-4B08-96A4-293DA9296DB4}"/>
              </a:ext>
            </a:extLst>
          </p:cNvPr>
          <p:cNvSpPr txBox="1"/>
          <p:nvPr/>
        </p:nvSpPr>
        <p:spPr>
          <a:xfrm>
            <a:off x="8166188" y="5407039"/>
            <a:ext cx="37454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136490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B53D5-ABC8-4CBA-B893-126B3AEB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12" y="550656"/>
            <a:ext cx="10515600" cy="1092614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Τετράδιο Αντιγραφής: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8581A-1EF9-4E60-889F-B8A16737E2DA}"/>
              </a:ext>
            </a:extLst>
          </p:cNvPr>
          <p:cNvSpPr txBox="1"/>
          <p:nvPr/>
        </p:nvSpPr>
        <p:spPr>
          <a:xfrm>
            <a:off x="557253" y="1668376"/>
            <a:ext cx="508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Άνοιξε το </a:t>
            </a:r>
            <a:r>
              <a:rPr lang="el-GR" sz="2800" b="1" dirty="0">
                <a:solidFill>
                  <a:srgbClr val="0070C0"/>
                </a:solidFill>
              </a:rPr>
              <a:t>τετράδιο Αντιγραφής.</a:t>
            </a:r>
            <a:r>
              <a:rPr lang="el-GR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F5A26-0E78-4586-B114-420424750F04}"/>
              </a:ext>
            </a:extLst>
          </p:cNvPr>
          <p:cNvSpPr txBox="1"/>
          <p:nvPr/>
        </p:nvSpPr>
        <p:spPr>
          <a:xfrm>
            <a:off x="436098" y="2958625"/>
            <a:ext cx="5088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Τράβηξε γραμμές, γράψε ημερομηνία και βάλε τίτλο: </a:t>
            </a:r>
            <a:r>
              <a:rPr lang="el-GR" sz="2800" b="1" dirty="0">
                <a:solidFill>
                  <a:srgbClr val="0070C0"/>
                </a:solidFill>
              </a:rPr>
              <a:t>Προσοχή! Τι λέει εκεί;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D019D-61D6-464C-84A5-79BD10FAD4A5}"/>
              </a:ext>
            </a:extLst>
          </p:cNvPr>
          <p:cNvSpPr txBox="1"/>
          <p:nvPr/>
        </p:nvSpPr>
        <p:spPr>
          <a:xfrm>
            <a:off x="436098" y="4998108"/>
            <a:ext cx="5497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Αντίγραψε τρεις φορές </a:t>
            </a:r>
            <a:r>
              <a:rPr lang="el-GR" sz="2800" dirty="0">
                <a:solidFill>
                  <a:srgbClr val="0070C0"/>
                </a:solidFill>
              </a:rPr>
              <a:t>τις κυκλωμένες φράσεις με          </a:t>
            </a:r>
            <a:r>
              <a:rPr lang="el-GR" sz="2800" b="1" dirty="0">
                <a:solidFill>
                  <a:srgbClr val="0070C0"/>
                </a:solidFill>
              </a:rPr>
              <a:t>κεφαλαία γράμματα: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121D87-6482-4954-AE75-65361DF1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32" y="1643270"/>
            <a:ext cx="6230969" cy="49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7511BF7-062F-415A-ACB2-5D4D11E5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86" y="1859774"/>
            <a:ext cx="3607591" cy="286708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C622F1F-7A86-4738-80F4-E43E40EA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" y="4469089"/>
            <a:ext cx="4391025" cy="2276475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D36B6DF-D04C-4E1F-B8AE-C6F689311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478" y="1746673"/>
            <a:ext cx="3607591" cy="255332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671C70-02E2-471A-9A41-D6D124B64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322" y="4469089"/>
            <a:ext cx="2014656" cy="11463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4163AB8-272B-430D-8A9E-BF16893BE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819" y="5122335"/>
            <a:ext cx="1625956" cy="153707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21F51E1-AF85-4DF4-8487-866D2E002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579" y="4549185"/>
            <a:ext cx="2292538" cy="11463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73CFEF-F0DD-402A-9DA0-6FD24C2ED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372" y="2096086"/>
            <a:ext cx="3370026" cy="4298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9722D9-8122-4DC7-B098-69EFDE51343D}"/>
              </a:ext>
            </a:extLst>
          </p:cNvPr>
          <p:cNvSpPr txBox="1"/>
          <p:nvPr/>
        </p:nvSpPr>
        <p:spPr>
          <a:xfrm>
            <a:off x="253218" y="239151"/>
            <a:ext cx="1177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F0"/>
                </a:solidFill>
              </a:rPr>
              <a:t>Αν κοιτάξεις γύρω σου, στο σχολείο, στην τάξη, στον δρόμο θα δεις αφίσες, πινακίδες, ανακοινώσεις: </a:t>
            </a:r>
          </a:p>
        </p:txBody>
      </p:sp>
    </p:spTree>
    <p:extLst>
      <p:ext uri="{BB962C8B-B14F-4D97-AF65-F5344CB8AC3E}">
        <p14:creationId xmlns:p14="http://schemas.microsoft.com/office/powerpoint/2010/main" val="265922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A68049E-3A21-435C-9663-CF7FE3889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775" y="1704474"/>
            <a:ext cx="9575902" cy="155608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CCA689-69BC-413E-95EA-9BEA9340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82" y="3722612"/>
            <a:ext cx="2083257" cy="16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6A3E151-FC9A-4ED6-8204-3FD5264B1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2" y="150125"/>
            <a:ext cx="8736660" cy="670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04BBF-B464-4D7D-9DDD-6AC40059A7D3}"/>
              </a:ext>
            </a:extLst>
          </p:cNvPr>
          <p:cNvSpPr txBox="1"/>
          <p:nvPr/>
        </p:nvSpPr>
        <p:spPr>
          <a:xfrm>
            <a:off x="9171295" y="4361134"/>
            <a:ext cx="268321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Μετά, δες την επόμενη σελίδα για τις απαντήσεις.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Μην είσαι ζαβολιάρης!</a:t>
            </a:r>
          </a:p>
        </p:txBody>
      </p:sp>
    </p:spTree>
    <p:extLst>
      <p:ext uri="{BB962C8B-B14F-4D97-AF65-F5344CB8AC3E}">
        <p14:creationId xmlns:p14="http://schemas.microsoft.com/office/powerpoint/2010/main" val="236873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251E0E-74B3-40D9-B696-6A3A0EF1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9" y="247150"/>
            <a:ext cx="8673004" cy="63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68FEE3-1EAD-493A-A5FA-A1D61FAA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000" b="1" dirty="0">
                <a:solidFill>
                  <a:srgbClr val="00B0F0"/>
                </a:solidFill>
              </a:rPr>
              <a:t>Και κάτι έξτρα: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DCFCE2-6BE5-41B5-BB97-E39EB0CF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>
                <a:solidFill>
                  <a:srgbClr val="002060"/>
                </a:solidFill>
              </a:rPr>
              <a:t>Συνώνυμα:</a:t>
            </a:r>
          </a:p>
          <a:p>
            <a:pPr marL="0" indent="0">
              <a:buNone/>
            </a:pPr>
            <a:endParaRPr lang="el-GR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αφίσα = πόστερ</a:t>
            </a:r>
          </a:p>
          <a:p>
            <a:pPr marL="0" indent="0">
              <a:buNone/>
            </a:pPr>
            <a:endParaRPr lang="el-G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επιγραφή = ταμπέλα = πινακίδα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2EBC51-B860-41DB-8E0B-99A24E90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677" y="2043937"/>
            <a:ext cx="3127135" cy="24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Τέλος για σήμερα!</a:t>
            </a:r>
          </a:p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7511BF7-062F-415A-ACB2-5D4D11E5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86" y="1859774"/>
            <a:ext cx="3607591" cy="286708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C622F1F-7A86-4738-80F4-E43E40EA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" y="4469089"/>
            <a:ext cx="4391025" cy="22764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EB3D66-4441-4CCE-B92A-974C826C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394" y="365125"/>
            <a:ext cx="9345212" cy="1325562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D36B6DF-D04C-4E1F-B8AE-C6F689311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2478" y="1746673"/>
            <a:ext cx="3607591" cy="255332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671C70-02E2-471A-9A41-D6D124B64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322" y="4469089"/>
            <a:ext cx="2014656" cy="11463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4163AB8-272B-430D-8A9E-BF16893BE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819" y="5122335"/>
            <a:ext cx="1625956" cy="153707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21F51E1-AF85-4DF4-8487-866D2E002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579" y="4549185"/>
            <a:ext cx="2292538" cy="11463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73CFEF-F0DD-402A-9DA0-6FD24C2ED6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2" y="2096086"/>
            <a:ext cx="3370026" cy="42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8F9EC-521E-4C62-8543-E8A46BC8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Το τσίρκο έρχεται στην πόλη μας!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23CEF7-878F-4122-9C13-F5200828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59826" y="3152751"/>
            <a:ext cx="2538428" cy="2747963"/>
          </a:xfrm>
          <a:prstGeom prst="rect">
            <a:avLst/>
          </a:prstGeom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74DF0559-498E-4C7A-8C7F-DD1B726DE844}"/>
              </a:ext>
            </a:extLst>
          </p:cNvPr>
          <p:cNvSpPr/>
          <p:nvPr/>
        </p:nvSpPr>
        <p:spPr>
          <a:xfrm>
            <a:off x="2743609" y="2189114"/>
            <a:ext cx="2888566" cy="1927274"/>
          </a:xfrm>
          <a:prstGeom prst="wedgeEllipseCallout">
            <a:avLst>
              <a:gd name="adj1" fmla="val 86062"/>
              <a:gd name="adj2" fmla="val 37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01752F-D88D-4398-A89A-D810001F8DD8}"/>
              </a:ext>
            </a:extLst>
          </p:cNvPr>
          <p:cNvSpPr/>
          <p:nvPr/>
        </p:nvSpPr>
        <p:spPr>
          <a:xfrm>
            <a:off x="3080473" y="2674490"/>
            <a:ext cx="2326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srgbClr val="002060"/>
                </a:solidFill>
              </a:rPr>
              <a:t>Ξέρεις πώς το έμαθα;</a:t>
            </a:r>
          </a:p>
        </p:txBody>
      </p:sp>
    </p:spTree>
    <p:extLst>
      <p:ext uri="{BB962C8B-B14F-4D97-AF65-F5344CB8AC3E}">
        <p14:creationId xmlns:p14="http://schemas.microsoft.com/office/powerpoint/2010/main" val="64419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A8030CD-8D3D-44E9-BB40-8AC223C6A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426" y="390720"/>
            <a:ext cx="4525127" cy="6248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8D8D1-49AD-4333-9CED-DE9B5222FDB0}"/>
              </a:ext>
            </a:extLst>
          </p:cNvPr>
          <p:cNvSpPr txBox="1"/>
          <p:nvPr/>
        </p:nvSpPr>
        <p:spPr>
          <a:xfrm>
            <a:off x="3786543" y="2344316"/>
            <a:ext cx="30948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600" b="1" dirty="0">
                <a:solidFill>
                  <a:schemeClr val="accent1"/>
                </a:solidFill>
              </a:rPr>
              <a:t>ΠΛΑΝΗΤΗΣ</a:t>
            </a:r>
          </a:p>
          <a:p>
            <a:pPr algn="ctr"/>
            <a:r>
              <a:rPr lang="el-GR" sz="4600" b="1" dirty="0">
                <a:solidFill>
                  <a:schemeClr val="accent1"/>
                </a:solidFill>
              </a:rPr>
              <a:t>ΤΣΙΡΚΟ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5D070-AE63-495E-AE18-8762964ED463}"/>
              </a:ext>
            </a:extLst>
          </p:cNvPr>
          <p:cNvSpPr txBox="1"/>
          <p:nvPr/>
        </p:nvSpPr>
        <p:spPr>
          <a:xfrm>
            <a:off x="3071426" y="5931361"/>
            <a:ext cx="273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</a:rPr>
              <a:t>Από το</a:t>
            </a:r>
          </a:p>
          <a:p>
            <a:r>
              <a:rPr lang="el-GR" sz="2000" b="1" dirty="0">
                <a:solidFill>
                  <a:srgbClr val="002060"/>
                </a:solidFill>
              </a:rPr>
              <a:t>Τσίρκο Μετράνο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46E33-A8D8-43A7-B655-658332E9837D}"/>
              </a:ext>
            </a:extLst>
          </p:cNvPr>
          <p:cNvSpPr txBox="1"/>
          <p:nvPr/>
        </p:nvSpPr>
        <p:spPr>
          <a:xfrm>
            <a:off x="3869363" y="3667755"/>
            <a:ext cx="336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Απέναντι από το </a:t>
            </a:r>
            <a:r>
              <a:rPr lang="en-US" dirty="0">
                <a:solidFill>
                  <a:srgbClr val="002060"/>
                </a:solidFill>
              </a:rPr>
              <a:t>Mall </a:t>
            </a:r>
            <a:r>
              <a:rPr lang="el-GR" dirty="0">
                <a:solidFill>
                  <a:srgbClr val="002060"/>
                </a:solidFill>
              </a:rPr>
              <a:t>Πάφου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0F524-C8E6-412D-A89D-7C5D05F2CB32}"/>
              </a:ext>
            </a:extLst>
          </p:cNvPr>
          <p:cNvSpPr txBox="1"/>
          <p:nvPr/>
        </p:nvSpPr>
        <p:spPr>
          <a:xfrm rot="19413200">
            <a:off x="397042" y="553453"/>
            <a:ext cx="222584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2060"/>
                </a:solidFill>
              </a:rPr>
              <a:t>Είδα μια αφίσα!</a:t>
            </a:r>
          </a:p>
        </p:txBody>
      </p:sp>
    </p:spTree>
    <p:extLst>
      <p:ext uri="{BB962C8B-B14F-4D97-AF65-F5344CB8AC3E}">
        <p14:creationId xmlns:p14="http://schemas.microsoft.com/office/powerpoint/2010/main" val="54735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Παρατήρησε την αφίσα του τσίρκου και απάντησε: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1690688"/>
            <a:ext cx="5822560" cy="46672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Ποιο γεγονός αναγγέλλει;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2. Ποιος το διοργανώνει;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Πότε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Πού θα βρίσκεται το τσίρκο;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5584B1-0A33-44AB-AD44-9B48F500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4" y="1123463"/>
            <a:ext cx="3876204" cy="53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7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Παρατήρησε την αφίσα του τσίρκου και απάντησε: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1690688"/>
            <a:ext cx="5822560" cy="46672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Ποιο γεγονός αναγγέλλει;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2. Ποιος το διοργανώνει;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Πότε θα γίνει;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3. Πού θα βρίσκεται το τσίρκο;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5584B1-0A33-44AB-AD44-9B48F500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4" y="1123463"/>
            <a:ext cx="3876204" cy="536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7088B-ED41-40B9-BDAF-004F7E829C21}"/>
              </a:ext>
            </a:extLst>
          </p:cNvPr>
          <p:cNvSpPr txBox="1"/>
          <p:nvPr/>
        </p:nvSpPr>
        <p:spPr>
          <a:xfrm>
            <a:off x="5482292" y="2180319"/>
            <a:ext cx="62160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Αναγγέλλει μια παράσταση τσίρκου.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20C20-049B-48E5-83EF-27E4602575B9}"/>
              </a:ext>
            </a:extLst>
          </p:cNvPr>
          <p:cNvSpPr txBox="1"/>
          <p:nvPr/>
        </p:nvSpPr>
        <p:spPr>
          <a:xfrm>
            <a:off x="5482292" y="3193171"/>
            <a:ext cx="621606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Το διοργανώνει το «Τσίρκο Μετράνο».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96B02-25F8-4749-A495-057E30F30530}"/>
              </a:ext>
            </a:extLst>
          </p:cNvPr>
          <p:cNvSpPr txBox="1"/>
          <p:nvPr/>
        </p:nvSpPr>
        <p:spPr>
          <a:xfrm>
            <a:off x="5482293" y="4191386"/>
            <a:ext cx="621606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Θα γίνει στις 21 με 24 Μαΐου.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22762-EA5E-4D4F-A63F-2133588463FF}"/>
              </a:ext>
            </a:extLst>
          </p:cNvPr>
          <p:cNvSpPr txBox="1"/>
          <p:nvPr/>
        </p:nvSpPr>
        <p:spPr>
          <a:xfrm>
            <a:off x="5482292" y="5274662"/>
            <a:ext cx="610010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Θα βρίσκεται απέναντι από το </a:t>
            </a:r>
            <a:r>
              <a:rPr lang="en-US" sz="2800" dirty="0">
                <a:solidFill>
                  <a:srgbClr val="0070C0"/>
                </a:solidFill>
              </a:rPr>
              <a:t>Mall </a:t>
            </a:r>
            <a:r>
              <a:rPr lang="el-GR" sz="2800" dirty="0">
                <a:solidFill>
                  <a:srgbClr val="0070C0"/>
                </a:solidFill>
              </a:rPr>
              <a:t>Πάφου.</a:t>
            </a:r>
          </a:p>
        </p:txBody>
      </p:sp>
    </p:spTree>
    <p:extLst>
      <p:ext uri="{BB962C8B-B14F-4D97-AF65-F5344CB8AC3E}">
        <p14:creationId xmlns:p14="http://schemas.microsoft.com/office/powerpoint/2010/main" val="36853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Παρατήρησε την αφίσα του τσίρκου και απάντησε: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2009274"/>
            <a:ext cx="5822560" cy="434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Έχουν όλα τα γράμματα της αφίσας το ίδιο μέγεθος; 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Άλλα είναι μεγάλα άλλα είναι μικρά. Γιατί;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5584B1-0A33-44AB-AD44-9B48F500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4" y="1123463"/>
            <a:ext cx="3876204" cy="53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FA3CE-0073-4F45-B8F0-CC7231C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B0F0"/>
                </a:solidFill>
              </a:rPr>
              <a:t>Παρατήρησε την αφίσα του τσίρκου και απάντησε: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236128-8AAB-4B2E-857E-6B5EAA2B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34" y="2009274"/>
            <a:ext cx="5822560" cy="434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Έχουν όλα τα γράμματα της αφίσας το ίδιο μέγεθος; 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70C0"/>
                </a:solidFill>
              </a:rPr>
              <a:t>Άλλα είναι μεγάλα άλλα είναι μικρά. Γιατί;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5584B1-0A33-44AB-AD44-9B48F500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4" y="1123463"/>
            <a:ext cx="3876204" cy="5369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3FBB3-105B-4CA6-AE62-F2B86EB8200A}"/>
              </a:ext>
            </a:extLst>
          </p:cNvPr>
          <p:cNvSpPr txBox="1"/>
          <p:nvPr/>
        </p:nvSpPr>
        <p:spPr>
          <a:xfrm>
            <a:off x="5012634" y="2951946"/>
            <a:ext cx="651012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Όχι, γιατί κάποια θέλουμε να φαίνονται περισσότερο από άλλα.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C1EE3-E42B-4914-A666-D21C13455397}"/>
              </a:ext>
            </a:extLst>
          </p:cNvPr>
          <p:cNvSpPr txBox="1"/>
          <p:nvPr/>
        </p:nvSpPr>
        <p:spPr>
          <a:xfrm>
            <a:off x="5012634" y="4848725"/>
            <a:ext cx="651012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Με πιο μεγάλα γράμματα είναι γραμμένο το γεγονός (το τσίρκο) ώστε να τραβάει το μάτι όσων ενδιαφέρονται.</a:t>
            </a:r>
          </a:p>
        </p:txBody>
      </p:sp>
    </p:spTree>
    <p:extLst>
      <p:ext uri="{BB962C8B-B14F-4D97-AF65-F5344CB8AC3E}">
        <p14:creationId xmlns:p14="http://schemas.microsoft.com/office/powerpoint/2010/main" val="37569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608</Words>
  <Application>Microsoft Office PowerPoint</Application>
  <PresentationFormat>Ευρεία οθόνη</PresentationFormat>
  <Paragraphs>106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Το τσίρκο έρχεται στην πόλη μας!</vt:lpstr>
      <vt:lpstr>Παρουσίαση του PowerPoint</vt:lpstr>
      <vt:lpstr>Παρατήρησε την αφίσα του τσίρκου και απάντησε:</vt:lpstr>
      <vt:lpstr>Παρατήρησε την αφίσα του τσίρκου και απάντησε:</vt:lpstr>
      <vt:lpstr>Παρατήρησε την αφίσα του τσίρκου και απάντησε:</vt:lpstr>
      <vt:lpstr>Παρατήρησε την αφίσα του τσίρκου και απάντησε:</vt:lpstr>
      <vt:lpstr>Ας πάμε, λοιπόν, στο τσίρκο!</vt:lpstr>
      <vt:lpstr>Διαβάζω και απαντώ:</vt:lpstr>
      <vt:lpstr>Διαβάζω και απαντώ:</vt:lpstr>
      <vt:lpstr>Πινακίδες δεν υπάρχουν, όμως, μόνο στο τσίρκο:</vt:lpstr>
      <vt:lpstr>Στη σελίδα 19 του βιβλίου μας διαβάζουμε:</vt:lpstr>
      <vt:lpstr>Ώρα για γράψιμο!  </vt:lpstr>
      <vt:lpstr>Ώρα για γράψιμο!  </vt:lpstr>
      <vt:lpstr>Αντίγραψε τις φράσεις που κύκλωσες στο τετράδιο αντιγραφής 3 φορές  με κεφαλαία γράμματα.</vt:lpstr>
      <vt:lpstr>Τετράδιο Αντιγραφής:</vt:lpstr>
      <vt:lpstr>Τετράδιο Αντιγραφής:</vt:lpstr>
      <vt:lpstr>Παρουσίαση του PowerPoint</vt:lpstr>
      <vt:lpstr>Παρουσίαση του PowerPoint</vt:lpstr>
      <vt:lpstr>Παρουσίαση του PowerPoint</vt:lpstr>
      <vt:lpstr>Και κάτι έξτρα: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32</cp:revision>
  <dcterms:created xsi:type="dcterms:W3CDTF">2020-05-19T07:11:54Z</dcterms:created>
  <dcterms:modified xsi:type="dcterms:W3CDTF">2020-05-19T09:12:15Z</dcterms:modified>
</cp:coreProperties>
</file>