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9" r:id="rId9"/>
    <p:sldId id="265" r:id="rId10"/>
    <p:sldId id="267" r:id="rId11"/>
    <p:sldId id="271" r:id="rId12"/>
    <p:sldId id="268" r:id="rId13"/>
    <p:sldId id="280" r:id="rId14"/>
    <p:sldId id="272" r:id="rId15"/>
    <p:sldId id="300" r:id="rId16"/>
    <p:sldId id="299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1E00FC-281A-4A34-9338-9490D3540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B1C8740-038B-43C2-8AED-832695C76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7892587-6240-47F2-B8FA-ECF9ECD4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2A8A-5FE9-44CD-A7EE-E88817847797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45089F9-5E3D-4AC9-92D0-E8619B26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9FCE527-2F32-4C4C-8948-4727BBEE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7C3F-7C6E-4D8A-ADAC-AE88377BB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097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D9F7F5-EFF9-4582-BF7D-4E021E62C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C03949E-8B75-4D67-BCA2-3F50CC503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693EF71-6860-4E74-A6AF-6F5E9C8D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2A8A-5FE9-44CD-A7EE-E88817847797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E78A8A7-CDCE-4AF8-ACE1-CE479255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B6111FA-8D5C-4511-976F-6DF1C94F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7C3F-7C6E-4D8A-ADAC-AE88377BB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713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6AF5F73-301D-4BC1-81FC-E5A2F0FFE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4AD60A7-A567-4163-9245-06345A495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3018AB-D85B-46B0-94D9-E6B3E155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2A8A-5FE9-44CD-A7EE-E88817847797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A453F52-1B7E-442C-B5FE-9D2883C7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03EBD34-7697-4AF3-8A27-2BA807B5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7C3F-7C6E-4D8A-ADAC-AE88377BB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094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591B7C-02CE-4869-BF20-3150C5EB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C748FD-9FD2-4CD3-87AD-2CAC5AE89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B62A52-6D9B-4139-A28B-6135002B1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2A8A-5FE9-44CD-A7EE-E88817847797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CA09E21-559B-4793-9876-00CFCDBC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0A0BF7E-E605-4CA1-9BFB-0B5517CD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7C3F-7C6E-4D8A-ADAC-AE88377BB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591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2265A6-EF29-4458-982F-EB2984B0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8AC349-4350-42A6-A197-93DF7B8D3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4460BF4-DA93-4C85-8B0A-02EDFE32A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2A8A-5FE9-44CD-A7EE-E88817847797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005950-AA04-41CB-AAC7-141734C2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4763737-A96B-4871-B6A5-CCD4B121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7C3F-7C6E-4D8A-ADAC-AE88377BB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115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C5DD80-03C1-4BE6-AADC-2AD0593B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317ED7-9681-4FEF-B76D-56A843935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4E65E13-97C1-4B3A-A3D2-8A0FBEC10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DA229C1-11E2-463C-893E-AB5F4B7B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2A8A-5FE9-44CD-A7EE-E88817847797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CA8F6EE-6CE7-4130-947A-D6B7F993B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FE10A32-052C-48C9-AF61-837EBDEE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7C3F-7C6E-4D8A-ADAC-AE88377BB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15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7230B1-02F8-4172-9308-F596CBA5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10A5A36-694B-4A4C-8722-3068DCE67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D6719D5-7572-4158-938C-BFC123C64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FA34A42-91D5-4CBB-8653-DB4CA0F9E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76F5ACE-B08C-49DD-9BB1-D7ECB7B5C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3430614-BD03-4084-B585-6D7948C5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2A8A-5FE9-44CD-A7EE-E88817847797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640B1A4-CB6F-48D6-8EDB-C5279A1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1098D4A-4FA0-457E-A05F-672EA3F4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7C3F-7C6E-4D8A-ADAC-AE88377BB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193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1121EA-ABDF-45FA-BF4F-AD90D2A6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FA211E3-64B7-4E3B-9E10-36333E3E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2A8A-5FE9-44CD-A7EE-E88817847797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D289A9A-E06C-440E-8550-E21146583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EBFFF0E-C25A-47A8-9750-C1ABA6E9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7C3F-7C6E-4D8A-ADAC-AE88377BB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4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987D555-0767-49D2-9594-5972D9AA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2A8A-5FE9-44CD-A7EE-E88817847797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CCB432D-5C03-4AEF-B0A2-5A3DFC11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B5A1FD4-AEE8-4E05-8070-0D45B5B3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7C3F-7C6E-4D8A-ADAC-AE88377BB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150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72AFB7-1E33-4F39-815A-D648C20A4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B1D881-69F9-47A4-8EF5-A4280311C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12F2846-C4EF-43FA-8DF0-EF673D36E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8777862-0920-4709-8CBC-60C3F921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2A8A-5FE9-44CD-A7EE-E88817847797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9026716-D73A-487C-89ED-6C2A4BFD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4C9BD8A-A40D-47C1-880C-125FEADA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7C3F-7C6E-4D8A-ADAC-AE88377BB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050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B94CAB-803A-4209-9C82-0C8899E1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9978B63-7540-499C-96FE-F0FEA9125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A607B2D-80C9-4B94-9F79-BDEEB8BE2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9213CD8-E822-4AFD-A508-294A1D2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2A8A-5FE9-44CD-A7EE-E88817847797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2F223A7-9102-4788-980A-6C66FFA8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4DDF0B7-36A7-4A25-8137-7682C5E1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7C3F-7C6E-4D8A-ADAC-AE88377BB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898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A0BAA97-E625-40C4-9C89-C08F59CC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68A324A-0064-4143-B14A-2BFDCDBD3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602DF2-B454-4E83-AEC4-4D246877D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F2A8A-5FE9-44CD-A7EE-E88817847797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65F74F-2D92-4D74-988A-0B55F6434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558362A-8DF9-4384-948D-4BAAC04B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A7C3F-7C6E-4D8A-ADAC-AE88377BB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523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DEFFE8B-7C22-4792-B7F1-E1E05673E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47" y="211287"/>
            <a:ext cx="11493305" cy="241206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DC2FB8E-A017-466B-B9AD-DCAA1BE88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484" y="2443515"/>
            <a:ext cx="5927188" cy="4203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2B5DF4-829C-4E0D-8BD4-880F4E96C356}"/>
              </a:ext>
            </a:extLst>
          </p:cNvPr>
          <p:cNvSpPr txBox="1"/>
          <p:nvPr/>
        </p:nvSpPr>
        <p:spPr>
          <a:xfrm>
            <a:off x="349347" y="3024554"/>
            <a:ext cx="50526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rgbClr val="00B0F0"/>
                </a:solidFill>
              </a:rPr>
              <a:t>Πινακίδες,</a:t>
            </a:r>
          </a:p>
          <a:p>
            <a:r>
              <a:rPr lang="el-GR" sz="4800" dirty="0">
                <a:solidFill>
                  <a:srgbClr val="00B0F0"/>
                </a:solidFill>
              </a:rPr>
              <a:t>ανακοινώσεις,</a:t>
            </a:r>
          </a:p>
          <a:p>
            <a:r>
              <a:rPr lang="el-GR" sz="4800" dirty="0">
                <a:solidFill>
                  <a:srgbClr val="00B0F0"/>
                </a:solidFill>
              </a:rPr>
              <a:t>μικρές αγγελίες,</a:t>
            </a:r>
          </a:p>
          <a:p>
            <a:r>
              <a:rPr lang="el-GR" sz="4800" dirty="0">
                <a:solidFill>
                  <a:srgbClr val="00B0F0"/>
                </a:solidFill>
              </a:rPr>
              <a:t>αφίσες.</a:t>
            </a:r>
          </a:p>
        </p:txBody>
      </p:sp>
    </p:spTree>
    <p:extLst>
      <p:ext uri="{BB962C8B-B14F-4D97-AF65-F5344CB8AC3E}">
        <p14:creationId xmlns:p14="http://schemas.microsoft.com/office/powerpoint/2010/main" val="17814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2FA3CE-0073-4F45-B8F0-CC7231C9A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B0F0"/>
                </a:solidFill>
              </a:rPr>
              <a:t>Παρατήρησε, λοιπόν, την αφίσα και απάντησε τις ερωτήσεις στο τετράδιό σου: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236128-8AAB-4B2E-857E-6B5EAA2B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634" y="1690688"/>
            <a:ext cx="5822560" cy="466725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l-GR" dirty="0">
                <a:solidFill>
                  <a:srgbClr val="0070C0"/>
                </a:solidFill>
              </a:rPr>
              <a:t>Ποιο γεγονός αναγγέλλει;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2. Ποιος το διοργανώνει;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3. Πότε θα γίνει;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3. Πού θα γίνει;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53213B-F10D-4A8D-8A9A-47D1443F6D05}"/>
              </a:ext>
            </a:extLst>
          </p:cNvPr>
          <p:cNvSpPr txBox="1"/>
          <p:nvPr/>
        </p:nvSpPr>
        <p:spPr>
          <a:xfrm>
            <a:off x="8138893" y="5292546"/>
            <a:ext cx="37454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Μετά, δες την επόμενη σελίδα για τις απαντήσεις.</a:t>
            </a:r>
          </a:p>
          <a:p>
            <a:r>
              <a:rPr lang="el-GR" sz="2400" i="1" dirty="0">
                <a:solidFill>
                  <a:srgbClr val="C00000"/>
                </a:solidFill>
              </a:rPr>
              <a:t>Μην είσαι ζαβολιάρης!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74848CC-206C-4FF6-BCD0-ED3C749C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9725"/>
            <a:ext cx="41148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7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2FA3CE-0073-4F45-B8F0-CC7231C9A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B0F0"/>
                </a:solidFill>
              </a:rPr>
              <a:t>Παρατήρησε, λοιπόν, την αφίσα και απάντησε τις ερωτήσεις στο τετράδιό σου: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236128-8AAB-4B2E-857E-6B5EAA2B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634" y="1690688"/>
            <a:ext cx="5822560" cy="466725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l-GR" dirty="0">
                <a:solidFill>
                  <a:srgbClr val="0070C0"/>
                </a:solidFill>
              </a:rPr>
              <a:t>Ποιο γεγονός αναγγέλλει;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2. Ποιος το διοργανώνει;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3. Πότε θα γίνει;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3. Πού θα γίνει;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CC4A3-8E2F-48AC-8373-918A81FCF38F}"/>
              </a:ext>
            </a:extLst>
          </p:cNvPr>
          <p:cNvSpPr txBox="1"/>
          <p:nvPr/>
        </p:nvSpPr>
        <p:spPr>
          <a:xfrm>
            <a:off x="5482292" y="2211217"/>
            <a:ext cx="621606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Αναγγέλλει μια έκθεση παιδικού βιβλίου.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AAB82F-D56B-48CF-B0FC-31874E9CEE00}"/>
              </a:ext>
            </a:extLst>
          </p:cNvPr>
          <p:cNvSpPr txBox="1"/>
          <p:nvPr/>
        </p:nvSpPr>
        <p:spPr>
          <a:xfrm>
            <a:off x="5482292" y="3193171"/>
            <a:ext cx="621606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Το διοργανώνει ο Δήμος Πάφου.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22644A-9A0A-4DB5-A430-D674DA9B9D6B}"/>
              </a:ext>
            </a:extLst>
          </p:cNvPr>
          <p:cNvSpPr txBox="1"/>
          <p:nvPr/>
        </p:nvSpPr>
        <p:spPr>
          <a:xfrm>
            <a:off x="5482293" y="4191386"/>
            <a:ext cx="621606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Θα γίνει στις 28 με 31 Ιανουαρίου.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B647E-C7BE-4A54-9E67-0467DB0AAD69}"/>
              </a:ext>
            </a:extLst>
          </p:cNvPr>
          <p:cNvSpPr txBox="1"/>
          <p:nvPr/>
        </p:nvSpPr>
        <p:spPr>
          <a:xfrm>
            <a:off x="5482292" y="5274662"/>
            <a:ext cx="610010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Θα γίνει στον Δημόσιο Κήπο της Πάφου.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0E0578B-7967-44AA-B170-304AD06D3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9725"/>
            <a:ext cx="41148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5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B14663-B230-4B5A-8EB7-24DEC6F8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41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B0F0"/>
                </a:solidFill>
              </a:rPr>
              <a:t>Διάβασε τι μας λέει η Βάγια στη σελίδα 18: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C7D8CA8-B22F-40E1-B144-A0266B884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95755"/>
            <a:ext cx="10238444" cy="47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83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D359525-9363-40D6-9363-1E82CB342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077450" cy="22623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E8B212-D7A2-4682-982A-1BB673BE8EC8}"/>
              </a:ext>
            </a:extLst>
          </p:cNvPr>
          <p:cNvSpPr txBox="1"/>
          <p:nvPr/>
        </p:nvSpPr>
        <p:spPr>
          <a:xfrm>
            <a:off x="2067951" y="2236763"/>
            <a:ext cx="794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Πήγαινε τώρα στη </a:t>
            </a:r>
            <a:r>
              <a:rPr lang="el-GR" sz="3200" b="1" dirty="0"/>
              <a:t>σελίδα 59 </a:t>
            </a:r>
            <a:r>
              <a:rPr lang="el-GR" sz="3200" dirty="0"/>
              <a:t>του </a:t>
            </a:r>
            <a:r>
              <a:rPr lang="el-GR" sz="3200" dirty="0">
                <a:solidFill>
                  <a:srgbClr val="00B0F0"/>
                </a:solidFill>
              </a:rPr>
              <a:t>Τετραδίου Εργασιών</a:t>
            </a:r>
            <a:r>
              <a:rPr lang="el-GR" sz="3200" dirty="0"/>
              <a:t> και συμπλήρωσε την άσκηση με την αφίσα του Καραγκιόζη.</a:t>
            </a:r>
          </a:p>
        </p:txBody>
      </p:sp>
    </p:spTree>
    <p:extLst>
      <p:ext uri="{BB962C8B-B14F-4D97-AF65-F5344CB8AC3E}">
        <p14:creationId xmlns:p14="http://schemas.microsoft.com/office/powerpoint/2010/main" val="2757570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D2ACFA3E-F061-4C14-8FC1-86E1B95BF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05" y="1084983"/>
            <a:ext cx="5567423" cy="523630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FFB0D71-B3EE-4A22-BF2C-F117785F5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808" y="536712"/>
            <a:ext cx="4627463" cy="558280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CF72B83-1EBE-4213-97F6-7925862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22" y="309149"/>
            <a:ext cx="2701842" cy="8586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3D8C50-214A-4A98-A72A-9D0F396C4DA7}"/>
              </a:ext>
            </a:extLst>
          </p:cNvPr>
          <p:cNvSpPr txBox="1"/>
          <p:nvPr/>
        </p:nvSpPr>
        <p:spPr>
          <a:xfrm>
            <a:off x="8205154" y="5519356"/>
            <a:ext cx="37454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Μετά, δες την επόμενη σελίδα για τις απαντήσεις.</a:t>
            </a:r>
          </a:p>
          <a:p>
            <a:r>
              <a:rPr lang="el-GR" sz="2400" i="1" dirty="0">
                <a:solidFill>
                  <a:srgbClr val="C00000"/>
                </a:solidFill>
              </a:rPr>
              <a:t>Μην είσαι ζαβολιάρης!</a:t>
            </a:r>
          </a:p>
        </p:txBody>
      </p:sp>
    </p:spTree>
    <p:extLst>
      <p:ext uri="{BB962C8B-B14F-4D97-AF65-F5344CB8AC3E}">
        <p14:creationId xmlns:p14="http://schemas.microsoft.com/office/powerpoint/2010/main" val="13420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D2ACFA3E-F061-4C14-8FC1-86E1B95BF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05" y="1084983"/>
            <a:ext cx="5567423" cy="523630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FFB0D71-B3EE-4A22-BF2C-F117785F5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808" y="536712"/>
            <a:ext cx="4627463" cy="558280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CF72B83-1EBE-4213-97F6-7925862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22" y="309149"/>
            <a:ext cx="2701842" cy="858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BE87E7-8F61-49A0-A9D8-9A7F70300AE0}"/>
              </a:ext>
            </a:extLst>
          </p:cNvPr>
          <p:cNvSpPr txBox="1"/>
          <p:nvPr/>
        </p:nvSpPr>
        <p:spPr>
          <a:xfrm>
            <a:off x="6923863" y="1391478"/>
            <a:ext cx="31540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chemeClr val="accent1"/>
                </a:solidFill>
              </a:rPr>
              <a:t>Το θέατρο σκιών του Κώστα Μακρή.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249DF8-275B-411D-8BF5-187C280D506E}"/>
              </a:ext>
            </a:extLst>
          </p:cNvPr>
          <p:cNvSpPr txBox="1"/>
          <p:nvPr/>
        </p:nvSpPr>
        <p:spPr>
          <a:xfrm>
            <a:off x="6784914" y="2659559"/>
            <a:ext cx="31540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chemeClr val="accent1"/>
                </a:solidFill>
              </a:rPr>
              <a:t>Είναι μια παράσταση Καραγκιόζη.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B8C25-EB3C-4BCA-BBBF-F3531479BE2B}"/>
              </a:ext>
            </a:extLst>
          </p:cNvPr>
          <p:cNvSpPr txBox="1"/>
          <p:nvPr/>
        </p:nvSpPr>
        <p:spPr>
          <a:xfrm>
            <a:off x="6784914" y="3927640"/>
            <a:ext cx="31540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chemeClr val="accent1"/>
                </a:solidFill>
              </a:rPr>
              <a:t>Γίνεται στο λιμάνι </a:t>
            </a:r>
            <a:r>
              <a:rPr lang="el-GR" sz="2600" b="1" dirty="0" err="1">
                <a:solidFill>
                  <a:schemeClr val="accent1"/>
                </a:solidFill>
              </a:rPr>
              <a:t>Ναυπάκτου</a:t>
            </a:r>
            <a:r>
              <a:rPr lang="el-GR" sz="26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2A55E8-6F00-4C10-BA8D-8CDBCD2F0A3E}"/>
              </a:ext>
            </a:extLst>
          </p:cNvPr>
          <p:cNvSpPr txBox="1"/>
          <p:nvPr/>
        </p:nvSpPr>
        <p:spPr>
          <a:xfrm>
            <a:off x="6784913" y="5214679"/>
            <a:ext cx="39360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chemeClr val="accent1"/>
                </a:solidFill>
              </a:rPr>
              <a:t>Την Κυριακή, 22 </a:t>
            </a:r>
            <a:r>
              <a:rPr lang="el-GR" sz="2600" b="1" dirty="0" err="1">
                <a:solidFill>
                  <a:schemeClr val="accent1"/>
                </a:solidFill>
              </a:rPr>
              <a:t>Φεβρου</a:t>
            </a:r>
            <a:r>
              <a:rPr lang="el-GR" sz="2600" b="1" dirty="0">
                <a:solidFill>
                  <a:schemeClr val="accent1"/>
                </a:solidFill>
              </a:rPr>
              <a:t>- </a:t>
            </a:r>
            <a:r>
              <a:rPr lang="el-GR" sz="2600" b="1" dirty="0" err="1">
                <a:solidFill>
                  <a:schemeClr val="accent1"/>
                </a:solidFill>
              </a:rPr>
              <a:t>αρίου</a:t>
            </a:r>
            <a:r>
              <a:rPr lang="el-GR" sz="2600" b="1" dirty="0">
                <a:solidFill>
                  <a:schemeClr val="accent1"/>
                </a:solidFill>
              </a:rPr>
              <a:t>, στις 7:30 μ.μ.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7D758-885E-4405-8454-CF7020CE990C}"/>
              </a:ext>
            </a:extLst>
          </p:cNvPr>
          <p:cNvSpPr txBox="1"/>
          <p:nvPr/>
        </p:nvSpPr>
        <p:spPr>
          <a:xfrm>
            <a:off x="10420088" y="265017"/>
            <a:ext cx="1683424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C00000"/>
                </a:solidFill>
              </a:rPr>
              <a:t>Διόρθωσε τον εαυτό σου βάζοντας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D42A5638-9545-4A6C-BABF-1D49609F3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9477" y="1245809"/>
            <a:ext cx="532523" cy="52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167D766-F339-4438-8DD6-F046EA838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8" y="2152337"/>
            <a:ext cx="4199273" cy="2983437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A80463-7C13-4CC2-8DF4-9FE417EFB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49" y="4472992"/>
            <a:ext cx="6904382" cy="1325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5000" dirty="0">
                <a:solidFill>
                  <a:srgbClr val="0070C0"/>
                </a:solidFill>
              </a:rPr>
              <a:t>Τέλος για σήμερα!</a:t>
            </a:r>
          </a:p>
          <a:p>
            <a:pPr marL="0" indent="0">
              <a:buNone/>
            </a:pPr>
            <a:r>
              <a:rPr lang="el-GR" sz="5000" dirty="0">
                <a:solidFill>
                  <a:srgbClr val="0070C0"/>
                </a:solidFill>
              </a:rPr>
              <a:t>Καταπληκτική δουλειά!</a:t>
            </a:r>
          </a:p>
        </p:txBody>
      </p:sp>
    </p:spTree>
    <p:extLst>
      <p:ext uri="{BB962C8B-B14F-4D97-AF65-F5344CB8AC3E}">
        <p14:creationId xmlns:p14="http://schemas.microsoft.com/office/powerpoint/2010/main" val="325200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6D6EEC-096E-4311-8D56-F417D2E4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B0F0"/>
                </a:solidFill>
              </a:rPr>
              <a:t>Πάμε μια βόλτα στο σχολείο των παιδιών!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356B7FC-D1EB-4843-9F59-EBE666FC2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6383" y="1434916"/>
            <a:ext cx="5418522" cy="5057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B5C878-E708-4F5F-A91D-F75B5D60C2AF}"/>
              </a:ext>
            </a:extLst>
          </p:cNvPr>
          <p:cNvSpPr txBox="1"/>
          <p:nvPr/>
        </p:nvSpPr>
        <p:spPr>
          <a:xfrm>
            <a:off x="940904" y="4585252"/>
            <a:ext cx="3432313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0070C0"/>
                </a:solidFill>
              </a:rPr>
              <a:t>Βιβλίο Γλώσσας, β’ τεύχος, </a:t>
            </a:r>
          </a:p>
          <a:p>
            <a:r>
              <a:rPr lang="el-GR" sz="3600" dirty="0">
                <a:solidFill>
                  <a:srgbClr val="0070C0"/>
                </a:solidFill>
              </a:rPr>
              <a:t>σελ. 15.</a:t>
            </a:r>
          </a:p>
        </p:txBody>
      </p:sp>
    </p:spTree>
    <p:extLst>
      <p:ext uri="{BB962C8B-B14F-4D97-AF65-F5344CB8AC3E}">
        <p14:creationId xmlns:p14="http://schemas.microsoft.com/office/powerpoint/2010/main" val="110777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DC9B57-4708-4A90-82AF-8CDAD49E2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B0F0"/>
                </a:solidFill>
              </a:rPr>
              <a:t>Κοιτάζω την εικόνα στη </a:t>
            </a:r>
            <a:r>
              <a:rPr lang="el-GR" b="1" dirty="0">
                <a:solidFill>
                  <a:srgbClr val="00B0F0"/>
                </a:solidFill>
              </a:rPr>
              <a:t>σελ. 15</a:t>
            </a:r>
            <a:r>
              <a:rPr lang="el-GR" dirty="0">
                <a:solidFill>
                  <a:srgbClr val="00B0F0"/>
                </a:solidFill>
              </a:rPr>
              <a:t>, σκέφτομαι και απαντώ: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F2269BE-0223-4575-B015-F245F0B8C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601205" cy="4351338"/>
          </a:xfrm>
          <a:prstGeom prst="rect">
            <a:avLst/>
          </a:prstGeom>
        </p:spPr>
      </p:pic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08615273-EE43-4B97-8D75-AC70487CB3A2}"/>
              </a:ext>
            </a:extLst>
          </p:cNvPr>
          <p:cNvSpPr txBox="1">
            <a:spLocks/>
          </p:cNvSpPr>
          <p:nvPr/>
        </p:nvSpPr>
        <p:spPr>
          <a:xfrm>
            <a:off x="5642265" y="1690688"/>
            <a:ext cx="6086112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>
                <a:solidFill>
                  <a:schemeClr val="accent1"/>
                </a:solidFill>
              </a:rPr>
              <a:t>Η Χαρά κοιτάζει τις ανακοινώσεις στην πινακίδα του σχολείου:</a:t>
            </a:r>
            <a:endParaRPr lang="el-GR" dirty="0">
              <a:solidFill>
                <a:schemeClr val="accent1"/>
              </a:solidFill>
            </a:endParaRPr>
          </a:p>
          <a:p>
            <a:r>
              <a:rPr lang="el-GR" dirty="0">
                <a:solidFill>
                  <a:schemeClr val="accent1"/>
                </a:solidFill>
              </a:rPr>
              <a:t>Διαβάζει μια αφίσα για μια θεατρική παράσταση. Πώς ονομάζεται η παρά- </a:t>
            </a:r>
            <a:r>
              <a:rPr lang="el-GR" dirty="0" err="1">
                <a:solidFill>
                  <a:schemeClr val="accent1"/>
                </a:solidFill>
              </a:rPr>
              <a:t>σταση</a:t>
            </a:r>
            <a:r>
              <a:rPr lang="el-GR" dirty="0">
                <a:solidFill>
                  <a:schemeClr val="accent1"/>
                </a:solidFill>
              </a:rPr>
              <a:t>;  Πότε θα πραγματοποιηθεί;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l-GR" dirty="0">
              <a:solidFill>
                <a:schemeClr val="accent1"/>
              </a:solidFill>
            </a:endParaRPr>
          </a:p>
          <a:p>
            <a:r>
              <a:rPr lang="el-GR" dirty="0">
                <a:solidFill>
                  <a:schemeClr val="accent1"/>
                </a:solidFill>
              </a:rPr>
              <a:t>Ποια άλλη ανακοίνωση υπάρχει στην πινακίδα;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B6643-5892-4CDB-808C-8BA93BF4F56A}"/>
              </a:ext>
            </a:extLst>
          </p:cNvPr>
          <p:cNvSpPr txBox="1"/>
          <p:nvPr/>
        </p:nvSpPr>
        <p:spPr>
          <a:xfrm>
            <a:off x="5771219" y="3850372"/>
            <a:ext cx="5806491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0070C0"/>
                </a:solidFill>
              </a:rPr>
              <a:t>Η παράσταση ονομάζεται «Τα ρούχα του βασιλιά» και θα πραγματοποιηθεί την Τρίτη, 9 Νοεμβρίου, στις 5:30 μ.μ.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B8D8C-C6D9-44BA-A8BA-C1293DFCA7C6}"/>
              </a:ext>
            </a:extLst>
          </p:cNvPr>
          <p:cNvSpPr txBox="1"/>
          <p:nvPr/>
        </p:nvSpPr>
        <p:spPr>
          <a:xfrm>
            <a:off x="5771220" y="5718860"/>
            <a:ext cx="580649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0070C0"/>
                </a:solidFill>
              </a:rPr>
              <a:t>Στην πινακίδα υπάρχει ανακοίνωση και για μια έκθεση ζωγραφικής.</a:t>
            </a:r>
          </a:p>
        </p:txBody>
      </p:sp>
    </p:spTree>
    <p:extLst>
      <p:ext uri="{BB962C8B-B14F-4D97-AF65-F5344CB8AC3E}">
        <p14:creationId xmlns:p14="http://schemas.microsoft.com/office/powerpoint/2010/main" val="56501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DC9B57-4708-4A90-82AF-8CDAD49E2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B0F0"/>
                </a:solidFill>
              </a:rPr>
              <a:t>Κοιτάζω την εικόνα στη </a:t>
            </a:r>
            <a:r>
              <a:rPr lang="el-GR" b="1" dirty="0">
                <a:solidFill>
                  <a:srgbClr val="00B0F0"/>
                </a:solidFill>
              </a:rPr>
              <a:t>σελ. 15</a:t>
            </a:r>
            <a:r>
              <a:rPr lang="el-GR" dirty="0">
                <a:solidFill>
                  <a:srgbClr val="00B0F0"/>
                </a:solidFill>
              </a:rPr>
              <a:t>, σκέφτομαι και απαντώ: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F2269BE-0223-4575-B015-F245F0B8C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601205" cy="4351338"/>
          </a:xfrm>
          <a:prstGeom prst="rect">
            <a:avLst/>
          </a:prstGeom>
        </p:spPr>
      </p:pic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08615273-EE43-4B97-8D75-AC70487CB3A2}"/>
              </a:ext>
            </a:extLst>
          </p:cNvPr>
          <p:cNvSpPr txBox="1">
            <a:spLocks/>
          </p:cNvSpPr>
          <p:nvPr/>
        </p:nvSpPr>
        <p:spPr>
          <a:xfrm>
            <a:off x="5642265" y="1690688"/>
            <a:ext cx="6086112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chemeClr val="accent1"/>
                </a:solidFill>
              </a:rPr>
              <a:t>Τι έπαθε ο Λουκάς; Γιατί το έπαθε;</a:t>
            </a:r>
          </a:p>
          <a:p>
            <a:endParaRPr lang="el-GR" dirty="0">
              <a:solidFill>
                <a:schemeClr val="accent1"/>
              </a:solidFill>
            </a:endParaRPr>
          </a:p>
          <a:p>
            <a:endParaRPr lang="el-GR" dirty="0">
              <a:solidFill>
                <a:schemeClr val="accent1"/>
              </a:solidFill>
            </a:endParaRPr>
          </a:p>
          <a:p>
            <a:endParaRPr lang="el-GR" dirty="0">
              <a:solidFill>
                <a:schemeClr val="accent1"/>
              </a:solidFill>
            </a:endParaRPr>
          </a:p>
          <a:p>
            <a:r>
              <a:rPr lang="el-GR" dirty="0">
                <a:solidFill>
                  <a:schemeClr val="accent1"/>
                </a:solidFill>
              </a:rPr>
              <a:t>Τι διαβάζει ο κυρ Κώστας ο επιστάτης;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dirty="0">
                <a:solidFill>
                  <a:srgbClr val="0070C0"/>
                </a:solidFill>
              </a:rPr>
              <a:t>*επιστάτης= ο κύριος που επισκευάζει ό,τι χρειάζεται φτιάξιμο στο σχολείο.</a:t>
            </a:r>
          </a:p>
          <a:p>
            <a:endParaRPr lang="el-GR" dirty="0"/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06DB6-686B-4FDD-8269-10D584F4D307}"/>
              </a:ext>
            </a:extLst>
          </p:cNvPr>
          <p:cNvSpPr txBox="1"/>
          <p:nvPr/>
        </p:nvSpPr>
        <p:spPr>
          <a:xfrm>
            <a:off x="5642264" y="2280835"/>
            <a:ext cx="5711535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0070C0"/>
                </a:solidFill>
              </a:rPr>
              <a:t>Ο Λουκάς βάφτηκε με μπογιά γιατί δε διάβασε την ανακοίνωση που έγραφε ότι το παγκάκι είναι φρεσκοβαμμένο.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5795A-2B97-4778-9B84-BAB2FA602B4D}"/>
              </a:ext>
            </a:extLst>
          </p:cNvPr>
          <p:cNvSpPr txBox="1"/>
          <p:nvPr/>
        </p:nvSpPr>
        <p:spPr>
          <a:xfrm>
            <a:off x="5642264" y="4329673"/>
            <a:ext cx="5820866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0070C0"/>
                </a:solidFill>
              </a:rPr>
              <a:t>Η κυρ Κώστας ο επιστάτης διαβάζει τις «μικρές αγγελίες» σε μια εφημερίδα.</a:t>
            </a:r>
          </a:p>
        </p:txBody>
      </p:sp>
    </p:spTree>
    <p:extLst>
      <p:ext uri="{BB962C8B-B14F-4D97-AF65-F5344CB8AC3E}">
        <p14:creationId xmlns:p14="http://schemas.microsoft.com/office/powerpoint/2010/main" val="251642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DC9B57-4708-4A90-82AF-8CDAD49E2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B0F0"/>
                </a:solidFill>
              </a:rPr>
              <a:t>Κοιτάζω την εικόνα στη </a:t>
            </a:r>
            <a:r>
              <a:rPr lang="el-GR" b="1" dirty="0">
                <a:solidFill>
                  <a:srgbClr val="00B0F0"/>
                </a:solidFill>
              </a:rPr>
              <a:t>σελ. 16</a:t>
            </a:r>
            <a:r>
              <a:rPr lang="el-GR" dirty="0">
                <a:solidFill>
                  <a:srgbClr val="00B0F0"/>
                </a:solidFill>
              </a:rPr>
              <a:t>, σκέφτομαι και απαντώ: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C1C9B417-58CF-4FB9-B2E0-3A27C4C64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623" y="1690688"/>
            <a:ext cx="4804065" cy="5015144"/>
          </a:xfrm>
          <a:prstGeom prst="rect">
            <a:avLst/>
          </a:prstGeom>
        </p:spPr>
      </p:pic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5058824B-ADA8-430E-AA3B-E73CC61D5CC6}"/>
              </a:ext>
            </a:extLst>
          </p:cNvPr>
          <p:cNvSpPr txBox="1">
            <a:spLocks/>
          </p:cNvSpPr>
          <p:nvPr/>
        </p:nvSpPr>
        <p:spPr>
          <a:xfrm>
            <a:off x="5468153" y="1589649"/>
            <a:ext cx="6081422" cy="4903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200" dirty="0">
                <a:solidFill>
                  <a:schemeClr val="accent1"/>
                </a:solidFill>
              </a:rPr>
              <a:t>Σε τι χρησιμεύει η πινακίδα που κοιτάζει ο </a:t>
            </a:r>
            <a:r>
              <a:rPr lang="el-GR" sz="3200" dirty="0" err="1">
                <a:solidFill>
                  <a:schemeClr val="accent1"/>
                </a:solidFill>
              </a:rPr>
              <a:t>Αρμπέν</a:t>
            </a:r>
            <a:r>
              <a:rPr lang="el-GR" sz="3200" dirty="0">
                <a:solidFill>
                  <a:schemeClr val="accent1"/>
                </a:solidFill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sz="3200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l-GR" sz="3200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l-GR" sz="3200" dirty="0">
              <a:solidFill>
                <a:schemeClr val="accent1"/>
              </a:solidFill>
            </a:endParaRPr>
          </a:p>
          <a:p>
            <a:r>
              <a:rPr lang="el-GR" sz="3200" dirty="0">
                <a:solidFill>
                  <a:schemeClr val="accent1"/>
                </a:solidFill>
              </a:rPr>
              <a:t>Τι διαβάζει η Γαλήνη;</a:t>
            </a:r>
          </a:p>
          <a:p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1CDD5-6177-479C-ABD5-F1E9C89001FC}"/>
              </a:ext>
            </a:extLst>
          </p:cNvPr>
          <p:cNvSpPr txBox="1"/>
          <p:nvPr/>
        </p:nvSpPr>
        <p:spPr>
          <a:xfrm>
            <a:off x="5656945" y="2530491"/>
            <a:ext cx="5514637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0070C0"/>
                </a:solidFill>
              </a:rPr>
              <a:t>Είναι μια πινακίδα του δείχνει πού είναι το κυλικείο.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4A42E8-C585-4840-972D-5E0DDF6CB999}"/>
              </a:ext>
            </a:extLst>
          </p:cNvPr>
          <p:cNvSpPr txBox="1"/>
          <p:nvPr/>
        </p:nvSpPr>
        <p:spPr>
          <a:xfrm>
            <a:off x="5764696" y="4833152"/>
            <a:ext cx="5406886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0070C0"/>
                </a:solidFill>
              </a:rPr>
              <a:t>Η Γαλήνη διαβάζει την ανακοίνωση για μια εκδρομή.</a:t>
            </a:r>
          </a:p>
        </p:txBody>
      </p:sp>
    </p:spTree>
    <p:extLst>
      <p:ext uri="{BB962C8B-B14F-4D97-AF65-F5344CB8AC3E}">
        <p14:creationId xmlns:p14="http://schemas.microsoft.com/office/powerpoint/2010/main" val="15389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DC9B57-4708-4A90-82AF-8CDAD49E2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B0F0"/>
                </a:solidFill>
              </a:rPr>
              <a:t>Κοιτάζω την εικόνα στη </a:t>
            </a:r>
            <a:r>
              <a:rPr lang="el-GR" b="1" dirty="0">
                <a:solidFill>
                  <a:srgbClr val="00B0F0"/>
                </a:solidFill>
              </a:rPr>
              <a:t>σελ. 16</a:t>
            </a:r>
            <a:r>
              <a:rPr lang="el-GR" dirty="0">
                <a:solidFill>
                  <a:srgbClr val="00B0F0"/>
                </a:solidFill>
              </a:rPr>
              <a:t>, σκέφτομαι και απαντώ:</a:t>
            </a:r>
          </a:p>
        </p:txBody>
      </p:sp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5058824B-ADA8-430E-AA3B-E73CC61D5CC6}"/>
              </a:ext>
            </a:extLst>
          </p:cNvPr>
          <p:cNvSpPr txBox="1">
            <a:spLocks/>
          </p:cNvSpPr>
          <p:nvPr/>
        </p:nvSpPr>
        <p:spPr>
          <a:xfrm>
            <a:off x="5468153" y="1589649"/>
            <a:ext cx="6081422" cy="4903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200" b="1" dirty="0">
                <a:solidFill>
                  <a:schemeClr val="accent1"/>
                </a:solidFill>
              </a:rPr>
              <a:t>Διάβασε την ανακοίνωση που διαβάζει η Γαλήνη:</a:t>
            </a:r>
          </a:p>
          <a:p>
            <a:pPr marL="0" indent="0">
              <a:buNone/>
            </a:pPr>
            <a:endParaRPr lang="el-GR" sz="3200" dirty="0">
              <a:solidFill>
                <a:schemeClr val="accent1"/>
              </a:solidFill>
            </a:endParaRPr>
          </a:p>
          <a:p>
            <a:r>
              <a:rPr lang="el-GR" sz="3200" dirty="0">
                <a:solidFill>
                  <a:schemeClr val="accent1"/>
                </a:solidFill>
              </a:rPr>
              <a:t>Τι πρέπει να κάνει όποιος επιθυμεί να λάβει μέρος στην επίσκεψη στο μουσείο;</a:t>
            </a:r>
          </a:p>
          <a:p>
            <a:endParaRPr lang="el-GR" dirty="0">
              <a:solidFill>
                <a:schemeClr val="accent1"/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9A89D3E-BB22-4818-A6BB-5944C9F71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9649"/>
            <a:ext cx="3691597" cy="4963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6A26E-76A1-4701-A58B-1C5C73AB0DBB}"/>
              </a:ext>
            </a:extLst>
          </p:cNvPr>
          <p:cNvSpPr txBox="1"/>
          <p:nvPr/>
        </p:nvSpPr>
        <p:spPr>
          <a:xfrm>
            <a:off x="5671930" y="4615389"/>
            <a:ext cx="5473148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0070C0"/>
                </a:solidFill>
              </a:rPr>
              <a:t>Όποιος επιθυμεί να συμμετάσχει στην επίσκεψη πρέπει να δηλώσει συμμετοχή στο δάσκαλο ή τη δασκάλα της τάξης του.</a:t>
            </a:r>
          </a:p>
        </p:txBody>
      </p:sp>
    </p:spTree>
    <p:extLst>
      <p:ext uri="{BB962C8B-B14F-4D97-AF65-F5344CB8AC3E}">
        <p14:creationId xmlns:p14="http://schemas.microsoft.com/office/powerpoint/2010/main" val="222750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FE5B433-4F36-4C3B-A63D-B0305F7EE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495" y="3429000"/>
            <a:ext cx="3811335" cy="2998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F72AD7-E92D-4461-8DF9-45FC79420423}"/>
              </a:ext>
            </a:extLst>
          </p:cNvPr>
          <p:cNvSpPr txBox="1"/>
          <p:nvPr/>
        </p:nvSpPr>
        <p:spPr>
          <a:xfrm>
            <a:off x="636104" y="238539"/>
            <a:ext cx="113173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00B0F0"/>
                </a:solidFill>
              </a:rPr>
              <a:t>Στην ενότητα αυτή θα δούμε και θα φτιάξουμε </a:t>
            </a:r>
            <a:r>
              <a:rPr lang="el-GR" sz="4400" b="1" dirty="0">
                <a:solidFill>
                  <a:srgbClr val="00B0F0"/>
                </a:solidFill>
              </a:rPr>
              <a:t>πινακίδες</a:t>
            </a:r>
            <a:r>
              <a:rPr lang="el-GR" sz="4400" dirty="0">
                <a:solidFill>
                  <a:srgbClr val="00B0F0"/>
                </a:solidFill>
              </a:rPr>
              <a:t>, </a:t>
            </a:r>
            <a:r>
              <a:rPr lang="el-GR" sz="4400" b="1" dirty="0">
                <a:solidFill>
                  <a:srgbClr val="00B0F0"/>
                </a:solidFill>
              </a:rPr>
              <a:t>ανακοινώσεις</a:t>
            </a:r>
            <a:r>
              <a:rPr lang="el-GR" sz="4400" dirty="0">
                <a:solidFill>
                  <a:srgbClr val="00B0F0"/>
                </a:solidFill>
              </a:rPr>
              <a:t> και </a:t>
            </a:r>
            <a:r>
              <a:rPr lang="el-GR" sz="4400" b="1" dirty="0">
                <a:solidFill>
                  <a:srgbClr val="00B0F0"/>
                </a:solidFill>
              </a:rPr>
              <a:t>αφίσες</a:t>
            </a:r>
            <a:r>
              <a:rPr lang="el-GR" sz="4400" dirty="0">
                <a:solidFill>
                  <a:srgbClr val="00B0F0"/>
                </a:solidFill>
              </a:rPr>
              <a:t>!</a:t>
            </a:r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D9018737-C09A-47E5-B7F1-F08E0076959D}"/>
              </a:ext>
            </a:extLst>
          </p:cNvPr>
          <p:cNvSpPr/>
          <p:nvPr/>
        </p:nvSpPr>
        <p:spPr>
          <a:xfrm>
            <a:off x="636104" y="1810172"/>
            <a:ext cx="9488557" cy="1586948"/>
          </a:xfrm>
          <a:prstGeom prst="wedgeRoundRectCallout">
            <a:avLst>
              <a:gd name="adj1" fmla="val -3934"/>
              <a:gd name="adj2" fmla="val 833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0070C0"/>
                </a:solidFill>
              </a:rPr>
              <a:t>Εσύ έχεις παρατηρήσει τέτοιες επιγραφές στη γειτονιά σου, στον δρόμο,  στο σχολείο σου ή στην τάξη σου;</a:t>
            </a:r>
          </a:p>
        </p:txBody>
      </p:sp>
    </p:spTree>
    <p:extLst>
      <p:ext uri="{BB962C8B-B14F-4D97-AF65-F5344CB8AC3E}">
        <p14:creationId xmlns:p14="http://schemas.microsoft.com/office/powerpoint/2010/main" val="123985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2FA3CE-0073-4F45-B8F0-CC7231C9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791"/>
            <a:ext cx="10515600" cy="108667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00B0F0"/>
                </a:solidFill>
              </a:rPr>
              <a:t>Ώρα για γράψιμο!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236128-8AAB-4B2E-857E-6B5EAA2B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6" y="1668015"/>
            <a:ext cx="582256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Παρατήρησε την αφίσα.</a:t>
            </a: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Θα απαντήσεις κάποιες ερωτήσεις γι’ αυτήν στο </a:t>
            </a:r>
            <a:r>
              <a:rPr lang="el-GR" b="1" dirty="0">
                <a:solidFill>
                  <a:srgbClr val="0070C0"/>
                </a:solidFill>
              </a:rPr>
              <a:t>τετράδιό</a:t>
            </a:r>
            <a:r>
              <a:rPr lang="el-GR" dirty="0">
                <a:solidFill>
                  <a:srgbClr val="0070C0"/>
                </a:solidFill>
              </a:rPr>
              <a:t> σου!</a:t>
            </a:r>
          </a:p>
          <a:p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A7992252-07C9-4113-B02E-A42D4040C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97" y="3429000"/>
            <a:ext cx="2823242" cy="222078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5A189916-02C5-406E-84A6-7B7416147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776" y="1208220"/>
            <a:ext cx="41148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09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B53D5-ABC8-4CBA-B893-126B3AEB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12" y="550656"/>
            <a:ext cx="10515600" cy="1092614"/>
          </a:xfrm>
        </p:spPr>
        <p:txBody>
          <a:bodyPr>
            <a:noAutofit/>
          </a:bodyPr>
          <a:lstStyle/>
          <a:p>
            <a:pPr algn="ctr"/>
            <a:r>
              <a:rPr lang="el-GR" b="1" dirty="0">
                <a:solidFill>
                  <a:srgbClr val="00B0F0"/>
                </a:solidFill>
              </a:rPr>
              <a:t>Ώρα για γράψιμο! </a:t>
            </a:r>
            <a:br>
              <a:rPr lang="el-GR" b="1" dirty="0">
                <a:solidFill>
                  <a:srgbClr val="00B0F0"/>
                </a:solidFill>
              </a:rPr>
            </a:b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8581A-1EF9-4E60-889F-B8A16737E2DA}"/>
              </a:ext>
            </a:extLst>
          </p:cNvPr>
          <p:cNvSpPr txBox="1"/>
          <p:nvPr/>
        </p:nvSpPr>
        <p:spPr>
          <a:xfrm>
            <a:off x="557253" y="1668376"/>
            <a:ext cx="508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Άνοιξε το </a:t>
            </a:r>
            <a:r>
              <a:rPr lang="el-GR" sz="2800" b="1" dirty="0">
                <a:solidFill>
                  <a:srgbClr val="0070C0"/>
                </a:solidFill>
              </a:rPr>
              <a:t>τετράδιο Γλώσσας.</a:t>
            </a:r>
            <a:r>
              <a:rPr lang="el-GR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F5A26-0E78-4586-B114-420424750F04}"/>
              </a:ext>
            </a:extLst>
          </p:cNvPr>
          <p:cNvSpPr txBox="1"/>
          <p:nvPr/>
        </p:nvSpPr>
        <p:spPr>
          <a:xfrm>
            <a:off x="436098" y="2958625"/>
            <a:ext cx="5088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Τράβηξε γραμμές, γράψε ημερομηνία και βάλε τίτλο: </a:t>
            </a:r>
            <a:r>
              <a:rPr lang="el-GR" sz="2800" b="1" dirty="0">
                <a:solidFill>
                  <a:srgbClr val="0070C0"/>
                </a:solidFill>
              </a:rPr>
              <a:t>Αφίσα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BD019D-61D6-464C-84A5-79BD10FAD4A5}"/>
              </a:ext>
            </a:extLst>
          </p:cNvPr>
          <p:cNvSpPr txBox="1"/>
          <p:nvPr/>
        </p:nvSpPr>
        <p:spPr>
          <a:xfrm>
            <a:off x="436098" y="4998108"/>
            <a:ext cx="5497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Γράψε την οδηγία: </a:t>
            </a:r>
          </a:p>
          <a:p>
            <a:r>
              <a:rPr lang="el-GR" sz="2800" b="1" dirty="0">
                <a:solidFill>
                  <a:srgbClr val="0070C0"/>
                </a:solidFill>
              </a:rPr>
              <a:t>Παρατηρώ την αφίσα και απαντώ: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9CCB1C28-A841-4794-B4EF-7D5E2884D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242" y="1695075"/>
            <a:ext cx="5709494" cy="449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0528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565</Words>
  <Application>Microsoft Office PowerPoint</Application>
  <PresentationFormat>Ευρεία οθόνη</PresentationFormat>
  <Paragraphs>85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Θέμα του Office</vt:lpstr>
      <vt:lpstr>Παρουσίαση του PowerPoint</vt:lpstr>
      <vt:lpstr>Πάμε μια βόλτα στο σχολείο των παιδιών!</vt:lpstr>
      <vt:lpstr>Κοιτάζω την εικόνα στη σελ. 15, σκέφτομαι και απαντώ:</vt:lpstr>
      <vt:lpstr>Κοιτάζω την εικόνα στη σελ. 15, σκέφτομαι και απαντώ:</vt:lpstr>
      <vt:lpstr>Κοιτάζω την εικόνα στη σελ. 16, σκέφτομαι και απαντώ:</vt:lpstr>
      <vt:lpstr>Κοιτάζω την εικόνα στη σελ. 16, σκέφτομαι και απαντώ:</vt:lpstr>
      <vt:lpstr>Παρουσίαση του PowerPoint</vt:lpstr>
      <vt:lpstr>Ώρα για γράψιμο!</vt:lpstr>
      <vt:lpstr>Ώρα για γράψιμο!  </vt:lpstr>
      <vt:lpstr>Παρατήρησε, λοιπόν, την αφίσα και απάντησε τις ερωτήσεις στο τετράδιό σου:</vt:lpstr>
      <vt:lpstr>Παρατήρησε, λοιπόν, την αφίσα και απάντησε τις ερωτήσεις στο τετράδιό σου:</vt:lpstr>
      <vt:lpstr>Διάβασε τι μας λέει η Βάγια στη σελίδα 18: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</dc:creator>
  <cp:lastModifiedBy>Chris</cp:lastModifiedBy>
  <cp:revision>32</cp:revision>
  <dcterms:created xsi:type="dcterms:W3CDTF">2020-05-17T07:04:37Z</dcterms:created>
  <dcterms:modified xsi:type="dcterms:W3CDTF">2020-05-17T14:56:05Z</dcterms:modified>
</cp:coreProperties>
</file>