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5" r:id="rId5"/>
    <p:sldId id="296" r:id="rId6"/>
    <p:sldId id="297" r:id="rId7"/>
    <p:sldId id="281" r:id="rId8"/>
    <p:sldId id="282" r:id="rId9"/>
    <p:sldId id="285" r:id="rId10"/>
    <p:sldId id="283" r:id="rId11"/>
    <p:sldId id="284" r:id="rId12"/>
    <p:sldId id="286" r:id="rId13"/>
    <p:sldId id="287" r:id="rId14"/>
    <p:sldId id="289" r:id="rId15"/>
    <p:sldId id="290" r:id="rId16"/>
    <p:sldId id="291" r:id="rId17"/>
    <p:sldId id="292" r:id="rId18"/>
    <p:sldId id="293" r:id="rId19"/>
    <p:sldId id="278" r:id="rId20"/>
    <p:sldId id="299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2E555E-38F5-4578-8E2C-C3B166F52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D33E67E-986E-412A-8B8B-07FB75A1C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2BF4EB-A834-4B8B-ABD3-1DD1AB14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D18725-DF77-4601-B192-7C1FB619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A3295E-0A7D-4FE3-BE4C-F0F78FC7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86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645E77-5D83-48E4-960F-54B919E4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19F8164-A07C-4DEE-B90B-047E840F5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A837DC-1BAC-49ED-BD90-09D40D3A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EB5D80-CA94-4073-9785-07E08E95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78B4C4-3802-41ED-A0D6-7D110143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36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78088E9-9382-4660-897A-8ABD09EC5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1C9CE96-1B19-448E-898B-34D6FFA81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86BA63-F6B2-47CB-9ECD-1F409A28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7FCB31-0616-4513-9108-8B9355B3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E8698D-C52D-49F7-9318-BFF5802F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59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6FB411-6085-4E88-A1BB-AC54B63F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2C029E-BB32-4EEB-A8AF-8D73B74C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586DA6-ED51-4E7F-B581-82BA989C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F71B4E-10E0-422A-9F6B-81501A18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42064A-6399-4D6D-95E2-E52A51DA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40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C19DF5-445D-48CD-A747-D4245910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89FFC07-4A7C-4F9F-A80E-37E9A724A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A283B3-6B9E-46C1-9BEA-74068626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FE4294-3C35-4437-B8BA-CB941E65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3CCDF4-1060-41BF-BA38-C2FDA8BC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684F4C-1052-4557-99AC-4C0B7280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323812-68FD-4196-9C8C-CAB09F132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82F1A1E-04DF-4D41-9FF6-67179566E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50D6951-507B-4084-B21D-7252D28A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735478D-2530-45F1-81FF-8E75D2B8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51ABA38-24B0-4909-8473-E9D50A1B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34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DF0057-DAA8-4F50-9AED-20B39B97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15BDEF6-282E-40CD-8850-B06F60860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ACE2958-A8C5-4E8B-9613-A8D6E8D94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69E3E25-AC51-4FCE-B34D-91A5B93C1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4F05B5A-524B-4875-92F8-4342D4C22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33B8142-0DDB-4A2C-A506-7E481721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C2F7032-A9EA-4E44-8CCD-31D6D48A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F4D32C7-908C-45A8-B9E3-11025412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54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312E5F-1B5D-4A07-8014-019E2F89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EF9272D-AB87-4C21-AA53-13B4D621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BB49409-BC02-49F0-B862-789B66F3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BD4790F-75BD-48B5-9A07-3ED02B3C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41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AF0540F-3B52-40A4-BB20-56F43735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6C1A25A-C8BF-42CF-8486-15A96CF6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D84D92A-46CD-43B5-BBEB-7BAE7852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25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5A5227-3150-47DF-B529-21BD57BD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A5025E-CD19-44D6-B348-B14BEEAD4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4E0E97-0187-4BDB-A5FB-1C51374A6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40FFA6-D260-4685-888B-3D654E8D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22B073-EA4E-49D2-A933-11E3789F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0BFA8EA-C084-408A-8F08-B75D4332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80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F6DBBB-75A2-4AB4-AF63-F511D2E7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9D26C63-73FC-462F-A496-75301FEDF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947F31E-F633-4221-971E-3923BF08C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B56A43-F75F-42BA-8236-C1979ECE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53AB724-3265-4847-817E-325D6C97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FBC29AB-1C64-467B-9ECC-DA33046F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18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E9C234A-B73E-4545-B4B0-13FE3D7D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5A6C53-C1AE-454D-881A-8BBFE28D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930D1E5-C4A6-4ABC-BB26-6AFF3416D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E13972-1ADE-41EB-914E-AFC470F4B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4DDF29-5A74-4E04-B49D-5789ADD30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im-pafos3-ka-paf.schools.ac.cy/data/uploads/ergasies/2020_2021/b1class/ellinika/enotita-10/dipla-simfona-paramithi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hyperlink" Target="http://dim-pafos3-ka-paf.schools.ac.cy/data/uploads/ergasies/2020_2021/b1class/ellinika/enotita-10/moia_grmmata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C892C8-33F0-48CE-9E97-65546151C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9" y="767291"/>
            <a:ext cx="11542776" cy="283474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AE530CA-F54A-4B92-AB9A-1C34CAA6C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221" y="4029075"/>
            <a:ext cx="7168779" cy="2457450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3926B9B-26D8-4868-AFA1-18AC2FD3E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465" y="3429000"/>
            <a:ext cx="9144000" cy="1828800"/>
          </a:xfrm>
        </p:spPr>
        <p:txBody>
          <a:bodyPr>
            <a:normAutofit/>
          </a:bodyPr>
          <a:lstStyle/>
          <a:p>
            <a:r>
              <a:rPr lang="el-GR" sz="6000" dirty="0">
                <a:solidFill>
                  <a:srgbClr val="C00000"/>
                </a:solidFill>
              </a:rPr>
              <a:t>Τα όμοια σύμφωνα</a:t>
            </a:r>
          </a:p>
        </p:txBody>
      </p:sp>
    </p:spTree>
    <p:extLst>
      <p:ext uri="{BB962C8B-B14F-4D97-AF65-F5344CB8AC3E}">
        <p14:creationId xmlns:p14="http://schemas.microsoft.com/office/powerpoint/2010/main" val="366270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A78F54-A2B5-4519-919F-8205E2D9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tx2"/>
                </a:solidFill>
              </a:rPr>
              <a:t>Πριν αρχίσεις το γράψιμο, πρόσεξε καλά τις συμβουλές της Βάγιας: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7CC02DB-3E92-4FD7-A7C6-6CEBBC219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440" y="2008507"/>
            <a:ext cx="9197464" cy="37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7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C6805C-029D-40BC-849C-56AAB9BD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Πάμε τώρα να γράψουμε: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7571E20-9616-490A-B91A-AD886EC6F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667" y="1547329"/>
            <a:ext cx="7845652" cy="49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9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C6805C-029D-40BC-849C-56AAB9BD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Πάμε τώρα να γράψουμε: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7571E20-9616-490A-B91A-AD886EC6F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667" y="1547329"/>
            <a:ext cx="7845652" cy="4945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C038D4-E5B6-4315-A513-1BD3CFEE24CA}"/>
              </a:ext>
            </a:extLst>
          </p:cNvPr>
          <p:cNvSpPr txBox="1"/>
          <p:nvPr/>
        </p:nvSpPr>
        <p:spPr>
          <a:xfrm>
            <a:off x="5473146" y="2305879"/>
            <a:ext cx="62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B0F0"/>
                </a:solidFill>
              </a:rPr>
              <a:t>ά 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8FC85-8C96-44D7-9B3D-03035C595134}"/>
              </a:ext>
            </a:extLst>
          </p:cNvPr>
          <p:cNvSpPr txBox="1"/>
          <p:nvPr/>
        </p:nvSpPr>
        <p:spPr>
          <a:xfrm>
            <a:off x="2760109" y="2642059"/>
            <a:ext cx="104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B0F0"/>
                </a:solidFill>
              </a:rPr>
              <a:t>μ α τ 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21414-FE2F-4E7F-B51D-FFCCBB41F1A9}"/>
              </a:ext>
            </a:extLst>
          </p:cNvPr>
          <p:cNvSpPr txBox="1"/>
          <p:nvPr/>
        </p:nvSpPr>
        <p:spPr>
          <a:xfrm>
            <a:off x="2760109" y="3061137"/>
            <a:ext cx="104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B0F0"/>
                </a:solidFill>
              </a:rPr>
              <a:t>σ ε ρ 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15F30-CF2B-4010-AE16-A706504500F1}"/>
              </a:ext>
            </a:extLst>
          </p:cNvPr>
          <p:cNvSpPr txBox="1"/>
          <p:nvPr/>
        </p:nvSpPr>
        <p:spPr>
          <a:xfrm>
            <a:off x="6096000" y="2660188"/>
            <a:ext cx="62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B0F0"/>
                </a:solidFill>
              </a:rPr>
              <a:t>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FD0E6-53CB-493F-A878-BA5AA6540632}"/>
              </a:ext>
            </a:extLst>
          </p:cNvPr>
          <p:cNvSpPr txBox="1"/>
          <p:nvPr/>
        </p:nvSpPr>
        <p:spPr>
          <a:xfrm>
            <a:off x="5758068" y="3382735"/>
            <a:ext cx="104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B0F0"/>
                </a:solidFill>
              </a:rPr>
              <a:t>ρ </a:t>
            </a:r>
            <a:r>
              <a:rPr lang="el-GR" sz="2400" dirty="0" err="1">
                <a:solidFill>
                  <a:srgbClr val="00B0F0"/>
                </a:solidFill>
              </a:rPr>
              <a:t>ρ</a:t>
            </a:r>
            <a:r>
              <a:rPr lang="el-GR" sz="2400" dirty="0">
                <a:solidFill>
                  <a:srgbClr val="00B0F0"/>
                </a:solidFill>
              </a:rPr>
              <a:t> ο 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06200-EA78-48DA-9418-1EA63A273865}"/>
              </a:ext>
            </a:extLst>
          </p:cNvPr>
          <p:cNvSpPr txBox="1"/>
          <p:nvPr/>
        </p:nvSpPr>
        <p:spPr>
          <a:xfrm>
            <a:off x="5317432" y="3789269"/>
            <a:ext cx="154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B0F0"/>
                </a:solidFill>
              </a:rPr>
              <a:t>λ </a:t>
            </a:r>
            <a:r>
              <a:rPr lang="el-GR" sz="2400" dirty="0" err="1">
                <a:solidFill>
                  <a:srgbClr val="00B0F0"/>
                </a:solidFill>
              </a:rPr>
              <a:t>λ</a:t>
            </a:r>
            <a:r>
              <a:rPr lang="el-GR" sz="2400" dirty="0">
                <a:solidFill>
                  <a:srgbClr val="00B0F0"/>
                </a:solidFill>
              </a:rPr>
              <a:t> ά δ 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17B5BF-B7D9-4520-8195-F103EAE2CC62}"/>
              </a:ext>
            </a:extLst>
          </p:cNvPr>
          <p:cNvSpPr txBox="1"/>
          <p:nvPr/>
        </p:nvSpPr>
        <p:spPr>
          <a:xfrm>
            <a:off x="5966790" y="4143578"/>
            <a:ext cx="62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B0F0"/>
                </a:solidFill>
              </a:rPr>
              <a:t>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5562B-92CD-4B76-97D6-A9296BB49900}"/>
              </a:ext>
            </a:extLst>
          </p:cNvPr>
          <p:cNvSpPr txBox="1"/>
          <p:nvPr/>
        </p:nvSpPr>
        <p:spPr>
          <a:xfrm>
            <a:off x="2746856" y="4474173"/>
            <a:ext cx="104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B0F0"/>
                </a:solidFill>
              </a:rPr>
              <a:t>β α τ 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BB70C-43FA-4FAA-987D-966804563900}"/>
              </a:ext>
            </a:extLst>
          </p:cNvPr>
          <p:cNvSpPr txBox="1"/>
          <p:nvPr/>
        </p:nvSpPr>
        <p:spPr>
          <a:xfrm>
            <a:off x="5945955" y="4495627"/>
            <a:ext cx="143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B0F0"/>
                </a:solidFill>
              </a:rPr>
              <a:t>λ ι  σ </a:t>
            </a:r>
            <a:r>
              <a:rPr lang="el-GR" sz="2400" dirty="0" err="1">
                <a:solidFill>
                  <a:srgbClr val="00B0F0"/>
                </a:solidFill>
              </a:rPr>
              <a:t>σ</a:t>
            </a:r>
            <a:r>
              <a:rPr lang="el-GR" sz="2400" dirty="0">
                <a:solidFill>
                  <a:srgbClr val="00B0F0"/>
                </a:solidFill>
              </a:rPr>
              <a:t> α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998215-F836-49E7-9594-B9F98BFC18FD}"/>
              </a:ext>
            </a:extLst>
          </p:cNvPr>
          <p:cNvSpPr txBox="1"/>
          <p:nvPr/>
        </p:nvSpPr>
        <p:spPr>
          <a:xfrm>
            <a:off x="6352281" y="4866125"/>
            <a:ext cx="143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B0F0"/>
                </a:solidFill>
              </a:rPr>
              <a:t>λ α σ </a:t>
            </a:r>
            <a:r>
              <a:rPr lang="el-GR" sz="2400" dirty="0" err="1">
                <a:solidFill>
                  <a:srgbClr val="00B0F0"/>
                </a:solidFill>
              </a:rPr>
              <a:t>σ</a:t>
            </a:r>
            <a:r>
              <a:rPr lang="el-GR" sz="2400" dirty="0">
                <a:solidFill>
                  <a:srgbClr val="00B0F0"/>
                </a:solidFill>
              </a:rPr>
              <a:t> 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02EFE2-E3B5-4E0E-A247-7916F80A521D}"/>
              </a:ext>
            </a:extLst>
          </p:cNvPr>
          <p:cNvSpPr txBox="1"/>
          <p:nvPr/>
        </p:nvSpPr>
        <p:spPr>
          <a:xfrm>
            <a:off x="6861312" y="5217835"/>
            <a:ext cx="10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B0F0"/>
                </a:solidFill>
              </a:rPr>
              <a:t>μ </a:t>
            </a:r>
            <a:r>
              <a:rPr lang="el-GR" sz="2400" dirty="0" err="1">
                <a:solidFill>
                  <a:srgbClr val="00B0F0"/>
                </a:solidFill>
              </a:rPr>
              <a:t>μ</a:t>
            </a:r>
            <a:r>
              <a:rPr lang="el-GR" sz="2400" dirty="0">
                <a:solidFill>
                  <a:srgbClr val="00B0F0"/>
                </a:solidFill>
              </a:rPr>
              <a:t> ο ς</a:t>
            </a:r>
          </a:p>
        </p:txBody>
      </p:sp>
    </p:spTree>
    <p:extLst>
      <p:ext uri="{BB962C8B-B14F-4D97-AF65-F5344CB8AC3E}">
        <p14:creationId xmlns:p14="http://schemas.microsoft.com/office/powerpoint/2010/main" val="31993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173419A-3992-49A0-BD8A-E3E7F8C30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037" y="1272145"/>
            <a:ext cx="9305925" cy="280035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CFD9C10-36C7-4D50-9DA1-6B05A599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458" y="1532730"/>
            <a:ext cx="6481763" cy="1896270"/>
          </a:xfrm>
        </p:spPr>
        <p:txBody>
          <a:bodyPr>
            <a:normAutofit/>
          </a:bodyPr>
          <a:lstStyle/>
          <a:p>
            <a:pPr algn="ctr"/>
            <a:r>
              <a:rPr lang="el-GR" sz="3000" dirty="0">
                <a:solidFill>
                  <a:srgbClr val="0070C0"/>
                </a:solidFill>
              </a:rPr>
              <a:t>Άρα θυμάμαι: </a:t>
            </a:r>
            <a:br>
              <a:rPr lang="el-GR" sz="3000" b="1" dirty="0">
                <a:solidFill>
                  <a:srgbClr val="0070C0"/>
                </a:solidFill>
              </a:rPr>
            </a:br>
            <a:r>
              <a:rPr lang="el-GR" sz="3000" b="1" dirty="0">
                <a:solidFill>
                  <a:srgbClr val="0070C0"/>
                </a:solidFill>
              </a:rPr>
              <a:t>Τα όμοια σύμφωνα πάντα τα χωρίζω </a:t>
            </a:r>
            <a:br>
              <a:rPr lang="el-GR" sz="3000" b="1" dirty="0">
                <a:solidFill>
                  <a:srgbClr val="0070C0"/>
                </a:solidFill>
              </a:rPr>
            </a:br>
            <a:r>
              <a:rPr lang="el-GR" sz="3000" b="1" dirty="0">
                <a:solidFill>
                  <a:srgbClr val="0070C0"/>
                </a:solidFill>
              </a:rPr>
              <a:t>μια λέξη όταν συλλαβίζω!</a:t>
            </a:r>
          </a:p>
        </p:txBody>
      </p:sp>
    </p:spTree>
    <p:extLst>
      <p:ext uri="{BB962C8B-B14F-4D97-AF65-F5344CB8AC3E}">
        <p14:creationId xmlns:p14="http://schemas.microsoft.com/office/powerpoint/2010/main" val="886837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173419A-3992-49A0-BD8A-E3E7F8C30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037" y="1272145"/>
            <a:ext cx="9305925" cy="2800350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4D48B79-A513-4C6C-A9AD-EF78EBE7CE79}"/>
              </a:ext>
            </a:extLst>
          </p:cNvPr>
          <p:cNvSpPr txBox="1">
            <a:spLocks/>
          </p:cNvSpPr>
          <p:nvPr/>
        </p:nvSpPr>
        <p:spPr>
          <a:xfrm>
            <a:off x="3965661" y="1690688"/>
            <a:ext cx="6481763" cy="1896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000" b="1" dirty="0">
                <a:solidFill>
                  <a:srgbClr val="0070C0"/>
                </a:solidFill>
              </a:rPr>
              <a:t>Ακόμα και η λέξη συλλαβή μας θυμίζει τον κανόνα:</a:t>
            </a:r>
            <a:br>
              <a:rPr lang="el-GR" sz="3000" b="1" dirty="0">
                <a:solidFill>
                  <a:srgbClr val="0070C0"/>
                </a:solidFill>
              </a:rPr>
            </a:br>
            <a:r>
              <a:rPr lang="el-GR" sz="3000" b="1" dirty="0" err="1">
                <a:solidFill>
                  <a:srgbClr val="0070C0"/>
                </a:solidFill>
              </a:rPr>
              <a:t>συλ</a:t>
            </a:r>
            <a:r>
              <a:rPr lang="el-GR" sz="3000" b="1" dirty="0">
                <a:solidFill>
                  <a:srgbClr val="0070C0"/>
                </a:solidFill>
              </a:rPr>
              <a:t> – λα- </a:t>
            </a:r>
            <a:r>
              <a:rPr lang="el-GR" sz="3000" b="1" dirty="0" err="1">
                <a:solidFill>
                  <a:srgbClr val="0070C0"/>
                </a:solidFill>
              </a:rPr>
              <a:t>βή</a:t>
            </a:r>
            <a:endParaRPr lang="el-G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6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193E9B-BF5D-4405-869C-57D4FB0E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Δες κάποια παραδείγματα: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F38A662-8C66-4009-952E-1919EF549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224" y="1914518"/>
            <a:ext cx="6487551" cy="45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0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989B01-BBF7-4026-9302-1CC5C466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Δες κάποια παραδείγματα:</a:t>
            </a:r>
            <a:endParaRPr lang="el-GR" dirty="0"/>
          </a:p>
        </p:txBody>
      </p:sp>
      <p:pic>
        <p:nvPicPr>
          <p:cNvPr id="2050" name="Picture 2" descr="Συλλαβισμος">
            <a:extLst>
              <a:ext uri="{FF2B5EF4-FFF2-40B4-BE49-F238E27FC236}">
                <a16:creationId xmlns:a16="http://schemas.microsoft.com/office/drawing/2014/main" id="{CCB15719-CB30-45E5-B04F-F807D85A04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432844"/>
            <a:ext cx="44450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57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C77712-697B-4112-BCD2-A716952B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Δες κάποια παραδείγματα:</a:t>
            </a:r>
            <a:endParaRPr lang="el-GR" dirty="0"/>
          </a:p>
        </p:txBody>
      </p:sp>
      <p:pic>
        <p:nvPicPr>
          <p:cNvPr id="4098" name="Picture 2" descr="Συλλαβισμος">
            <a:extLst>
              <a:ext uri="{FF2B5EF4-FFF2-40B4-BE49-F238E27FC236}">
                <a16:creationId xmlns:a16="http://schemas.microsoft.com/office/drawing/2014/main" id="{211CC00F-7ADA-4452-B383-B52085628D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432844"/>
            <a:ext cx="44450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9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744DFF-C974-4C8E-A576-284F6774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Δες κάποια παραδείγματα:</a:t>
            </a:r>
            <a:endParaRPr lang="el-GR" dirty="0"/>
          </a:p>
        </p:txBody>
      </p:sp>
      <p:pic>
        <p:nvPicPr>
          <p:cNvPr id="5122" name="Picture 2" descr="Συλλαβισμος">
            <a:extLst>
              <a:ext uri="{FF2B5EF4-FFF2-40B4-BE49-F238E27FC236}">
                <a16:creationId xmlns:a16="http://schemas.microsoft.com/office/drawing/2014/main" id="{19AFC25C-559D-4640-843B-8DFEA25C6D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432844"/>
            <a:ext cx="44450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8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1105DE-7592-4C18-A122-18E959D2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8" y="209575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Ώρα για εξάσκηση και παιχνίδι!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DEAC9-141D-4534-A221-A7141EFE5EC5}"/>
              </a:ext>
            </a:extLst>
          </p:cNvPr>
          <p:cNvSpPr txBox="1"/>
          <p:nvPr/>
        </p:nvSpPr>
        <p:spPr>
          <a:xfrm>
            <a:off x="838200" y="1899138"/>
            <a:ext cx="7616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Πάτα στην εικόνα για να διαβάσεις ένα παραμύθι. Θα σε βοηθήσει να μάθεις πολλές λέξεις με διπλά σύμφωνα.</a:t>
            </a:r>
          </a:p>
          <a:p>
            <a:r>
              <a:rPr lang="el-GR" sz="2800" dirty="0">
                <a:solidFill>
                  <a:srgbClr val="0070C0"/>
                </a:solidFill>
              </a:rPr>
              <a:t>Αν προτιμάς βρες το στη σελίδα του σχολείου μας!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4FE25-8495-42A3-AEE3-5AB9DF3FC27A}"/>
              </a:ext>
            </a:extLst>
          </p:cNvPr>
          <p:cNvSpPr txBox="1"/>
          <p:nvPr/>
        </p:nvSpPr>
        <p:spPr>
          <a:xfrm>
            <a:off x="787790" y="4339561"/>
            <a:ext cx="7717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Πάτα στην εικόνα για να συμπληρώσεις ένα φύλλο εργασίας για τα διπλά σύμφωνα. </a:t>
            </a:r>
          </a:p>
          <a:p>
            <a:r>
              <a:rPr lang="el-GR" sz="2800" dirty="0">
                <a:solidFill>
                  <a:srgbClr val="0070C0"/>
                </a:solidFill>
              </a:rPr>
              <a:t>Αν προτιμάς βρες το στη σελίδα του σχολείου μας!</a:t>
            </a: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3" name="Εικόνα 2">
            <a:hlinkClick r:id="rId2"/>
            <a:extLst>
              <a:ext uri="{FF2B5EF4-FFF2-40B4-BE49-F238E27FC236}">
                <a16:creationId xmlns:a16="http://schemas.microsoft.com/office/drawing/2014/main" id="{28E3F2CE-F496-4FE3-AAEC-B46952898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19969" y="1948423"/>
            <a:ext cx="2454748" cy="1325564"/>
          </a:xfrm>
          <a:prstGeom prst="rect">
            <a:avLst/>
          </a:prstGeom>
        </p:spPr>
      </p:pic>
      <p:pic>
        <p:nvPicPr>
          <p:cNvPr id="4" name="Εικόνα 3">
            <a:hlinkClick r:id="rId4"/>
            <a:extLst>
              <a:ext uri="{FF2B5EF4-FFF2-40B4-BE49-F238E27FC236}">
                <a16:creationId xmlns:a16="http://schemas.microsoft.com/office/drawing/2014/main" id="{31CEFD7D-B6F2-4B1A-9D16-CBB8924CE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824" y="3941822"/>
            <a:ext cx="2035038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8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7076661" y="1218705"/>
            <a:ext cx="42671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Πήγαινε στη </a:t>
            </a:r>
            <a:r>
              <a:rPr lang="el-GR" sz="2800" b="1" dirty="0">
                <a:solidFill>
                  <a:srgbClr val="0070C0"/>
                </a:solidFill>
              </a:rPr>
              <a:t>σελίδα 23 </a:t>
            </a:r>
            <a:r>
              <a:rPr lang="el-GR" sz="2800" dirty="0">
                <a:solidFill>
                  <a:srgbClr val="0070C0"/>
                </a:solidFill>
              </a:rPr>
              <a:t>του βιβλίου σου.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C00000"/>
                </a:solidFill>
              </a:rPr>
              <a:t>Θα δεις έναν διάλογο.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0070C0"/>
                </a:solidFill>
              </a:rPr>
              <a:t>Θυμήσου: Ποιο σημείο στίξης δείχνει πως κάποιος μιλάει;</a:t>
            </a:r>
          </a:p>
          <a:p>
            <a:endParaRPr lang="el-GR" sz="2800" dirty="0">
              <a:solidFill>
                <a:srgbClr val="0070C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A909ED9-334C-4F18-9667-7322AFDD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91" y="515098"/>
            <a:ext cx="6563352" cy="5827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F35CB2-AB19-4853-AA19-EFD8F68D0434}"/>
              </a:ext>
            </a:extLst>
          </p:cNvPr>
          <p:cNvSpPr txBox="1"/>
          <p:nvPr/>
        </p:nvSpPr>
        <p:spPr>
          <a:xfrm>
            <a:off x="8196468" y="4209380"/>
            <a:ext cx="2345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C00000"/>
                </a:solidFill>
              </a:rPr>
              <a:t>Η παύλα!</a:t>
            </a:r>
          </a:p>
        </p:txBody>
      </p:sp>
    </p:spTree>
    <p:extLst>
      <p:ext uri="{BB962C8B-B14F-4D97-AF65-F5344CB8AC3E}">
        <p14:creationId xmlns:p14="http://schemas.microsoft.com/office/powerpoint/2010/main" val="363297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167D766-F339-4438-8DD6-F046EA83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8" y="2152337"/>
            <a:ext cx="4199273" cy="298343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A80463-7C13-4CC2-8DF4-9FE417EF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49" y="4472992"/>
            <a:ext cx="690438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Καταπληκτική δουλειά!</a:t>
            </a:r>
          </a:p>
        </p:txBody>
      </p:sp>
    </p:spTree>
    <p:extLst>
      <p:ext uri="{BB962C8B-B14F-4D97-AF65-F5344CB8AC3E}">
        <p14:creationId xmlns:p14="http://schemas.microsoft.com/office/powerpoint/2010/main" val="325200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A909ED9-334C-4F18-9667-7322AFDD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91" y="515098"/>
            <a:ext cx="6563352" cy="5827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A3977E-F33F-43F4-BBF3-1E98CFA3BC3B}"/>
              </a:ext>
            </a:extLst>
          </p:cNvPr>
          <p:cNvSpPr txBox="1"/>
          <p:nvPr/>
        </p:nvSpPr>
        <p:spPr>
          <a:xfrm>
            <a:off x="6970643" y="1364974"/>
            <a:ext cx="46912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Διάβασε πολύ καλά τον διάλογο.</a:t>
            </a: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Ποια λέξη έκανε λάθος η Γαλήνη;</a:t>
            </a: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Τι λάθος έκανε;</a:t>
            </a: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Πώς γράφεται, τελικά, η λέξη;</a:t>
            </a:r>
          </a:p>
        </p:txBody>
      </p:sp>
    </p:spTree>
    <p:extLst>
      <p:ext uri="{BB962C8B-B14F-4D97-AF65-F5344CB8AC3E}">
        <p14:creationId xmlns:p14="http://schemas.microsoft.com/office/powerpoint/2010/main" val="242151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A909ED9-334C-4F18-9667-7322AFDD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91" y="515098"/>
            <a:ext cx="6563352" cy="5827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A3977E-F33F-43F4-BBF3-1E98CFA3BC3B}"/>
              </a:ext>
            </a:extLst>
          </p:cNvPr>
          <p:cNvSpPr txBox="1"/>
          <p:nvPr/>
        </p:nvSpPr>
        <p:spPr>
          <a:xfrm>
            <a:off x="6970643" y="1364974"/>
            <a:ext cx="46912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Διάβασε πολύ καλά τον διάλογο.</a:t>
            </a: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Ποια λέξη έκανε λάθος η Γαλήνη;</a:t>
            </a: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Τι λάθος έκανε;</a:t>
            </a: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Πώς γράφεται, τελικά, η λέξη;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AC261-BA6B-433F-BF00-B590525AFA20}"/>
              </a:ext>
            </a:extLst>
          </p:cNvPr>
          <p:cNvSpPr txBox="1"/>
          <p:nvPr/>
        </p:nvSpPr>
        <p:spPr>
          <a:xfrm>
            <a:off x="7103164" y="3106888"/>
            <a:ext cx="45587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/>
                </a:solidFill>
              </a:rPr>
              <a:t>Έγραψε λάθος τη λέξη θάλασσα.</a:t>
            </a:r>
          </a:p>
        </p:txBody>
      </p:sp>
    </p:spTree>
    <p:extLst>
      <p:ext uri="{BB962C8B-B14F-4D97-AF65-F5344CB8AC3E}">
        <p14:creationId xmlns:p14="http://schemas.microsoft.com/office/powerpoint/2010/main" val="321098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A909ED9-334C-4F18-9667-7322AFDD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91" y="515098"/>
            <a:ext cx="6563352" cy="5827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A3977E-F33F-43F4-BBF3-1E98CFA3BC3B}"/>
              </a:ext>
            </a:extLst>
          </p:cNvPr>
          <p:cNvSpPr txBox="1"/>
          <p:nvPr/>
        </p:nvSpPr>
        <p:spPr>
          <a:xfrm>
            <a:off x="6970643" y="1364974"/>
            <a:ext cx="46912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Διάβασε πολύ καλά τον διάλογο.</a:t>
            </a: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Ποια λέξη έκανε λάθος η Γαλήνη;</a:t>
            </a: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Τι λάθος έκανε;</a:t>
            </a: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Πώς γράφεται, τελικά, η λέξη;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5756F-48B4-4DBC-9EB3-8A197DD57787}"/>
              </a:ext>
            </a:extLst>
          </p:cNvPr>
          <p:cNvSpPr txBox="1"/>
          <p:nvPr/>
        </p:nvSpPr>
        <p:spPr>
          <a:xfrm>
            <a:off x="7103164" y="4282645"/>
            <a:ext cx="45587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/>
                </a:solidFill>
              </a:rPr>
              <a:t>Την έγραψε με ένα «σ».</a:t>
            </a:r>
          </a:p>
        </p:txBody>
      </p:sp>
    </p:spTree>
    <p:extLst>
      <p:ext uri="{BB962C8B-B14F-4D97-AF65-F5344CB8AC3E}">
        <p14:creationId xmlns:p14="http://schemas.microsoft.com/office/powerpoint/2010/main" val="143869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A909ED9-334C-4F18-9667-7322AFDD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91" y="515098"/>
            <a:ext cx="6563352" cy="5827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A3977E-F33F-43F4-BBF3-1E98CFA3BC3B}"/>
              </a:ext>
            </a:extLst>
          </p:cNvPr>
          <p:cNvSpPr txBox="1"/>
          <p:nvPr/>
        </p:nvSpPr>
        <p:spPr>
          <a:xfrm>
            <a:off x="6970643" y="1364974"/>
            <a:ext cx="46912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Διάβασε πολύ καλά τον διάλογο.</a:t>
            </a: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Ποια λέξη έκανε λάθος η Γαλήνη;</a:t>
            </a: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Τι λάθος έκανε;</a:t>
            </a: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Πώς γράφεται, τελικά, η λέξη;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ECCAE-186E-4490-A85F-2670C5DDDFCF}"/>
              </a:ext>
            </a:extLst>
          </p:cNvPr>
          <p:cNvSpPr txBox="1"/>
          <p:nvPr/>
        </p:nvSpPr>
        <p:spPr>
          <a:xfrm>
            <a:off x="7103164" y="5458402"/>
            <a:ext cx="45587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/>
                </a:solidFill>
              </a:rPr>
              <a:t>Η θάλασσα γράφεται με δύο «σ».</a:t>
            </a:r>
          </a:p>
        </p:txBody>
      </p:sp>
    </p:spTree>
    <p:extLst>
      <p:ext uri="{BB962C8B-B14F-4D97-AF65-F5344CB8AC3E}">
        <p14:creationId xmlns:p14="http://schemas.microsoft.com/office/powerpoint/2010/main" val="416726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ECE8682-A40D-4186-88AD-FC8A10D8D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28" y="837933"/>
            <a:ext cx="10134255" cy="304961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9B13220-E77C-435C-8E1D-DE945EDF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745" y="1699957"/>
            <a:ext cx="5600114" cy="1325563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Ξέρεις κι άλλες λέξεις που έχουν δύο όμοια  σύμφωνα; Ποιες είναι αυτές;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BC0AB-DCF4-4529-AA81-26E42CCCA6AF}"/>
              </a:ext>
            </a:extLst>
          </p:cNvPr>
          <p:cNvSpPr txBox="1"/>
          <p:nvPr/>
        </p:nvSpPr>
        <p:spPr>
          <a:xfrm>
            <a:off x="1294817" y="4452730"/>
            <a:ext cx="159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σύ</a:t>
            </a:r>
            <a:r>
              <a:rPr lang="el-GR" sz="2800" b="1" dirty="0">
                <a:solidFill>
                  <a:srgbClr val="C00000"/>
                </a:solidFill>
              </a:rPr>
              <a:t>νν</a:t>
            </a:r>
            <a:r>
              <a:rPr lang="el-GR" sz="2800" dirty="0">
                <a:solidFill>
                  <a:srgbClr val="C00000"/>
                </a:solidFill>
              </a:rPr>
              <a:t>εφα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21DF5-0E8B-4BC1-BB57-94398616AB22}"/>
              </a:ext>
            </a:extLst>
          </p:cNvPr>
          <p:cNvSpPr txBox="1"/>
          <p:nvPr/>
        </p:nvSpPr>
        <p:spPr>
          <a:xfrm>
            <a:off x="4190745" y="4839994"/>
            <a:ext cx="159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γρά</a:t>
            </a:r>
            <a:r>
              <a:rPr lang="el-GR" sz="2800" b="1" dirty="0">
                <a:solidFill>
                  <a:srgbClr val="FF0000"/>
                </a:solidFill>
              </a:rPr>
              <a:t>μμ</a:t>
            </a:r>
            <a:r>
              <a:rPr lang="el-GR" sz="2800" dirty="0">
                <a:solidFill>
                  <a:srgbClr val="FF0000"/>
                </a:solidFill>
              </a:rPr>
              <a:t>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DA761-EC87-468A-AA7C-0A41BC59A9A1}"/>
              </a:ext>
            </a:extLst>
          </p:cNvPr>
          <p:cNvSpPr txBox="1"/>
          <p:nvPr/>
        </p:nvSpPr>
        <p:spPr>
          <a:xfrm>
            <a:off x="7291425" y="4487959"/>
            <a:ext cx="159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C000"/>
                </a:solidFill>
              </a:rPr>
              <a:t>τέ</a:t>
            </a:r>
            <a:r>
              <a:rPr lang="el-GR" sz="2800" b="1" dirty="0">
                <a:solidFill>
                  <a:srgbClr val="FFC000"/>
                </a:solidFill>
              </a:rPr>
              <a:t>σσ</a:t>
            </a:r>
            <a:r>
              <a:rPr lang="el-GR" sz="2800" dirty="0">
                <a:solidFill>
                  <a:srgbClr val="FFC000"/>
                </a:solidFill>
              </a:rPr>
              <a:t>ερα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86FC3-2149-45F0-B0F7-BFFC55AB22DB}"/>
              </a:ext>
            </a:extLst>
          </p:cNvPr>
          <p:cNvSpPr txBox="1"/>
          <p:nvPr/>
        </p:nvSpPr>
        <p:spPr>
          <a:xfrm>
            <a:off x="2091895" y="5469860"/>
            <a:ext cx="159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92D050"/>
                </a:solidFill>
              </a:rPr>
              <a:t>ε</a:t>
            </a:r>
            <a:r>
              <a:rPr lang="el-GR" sz="2800" b="1" dirty="0">
                <a:solidFill>
                  <a:srgbClr val="92D050"/>
                </a:solidFill>
              </a:rPr>
              <a:t>νν</a:t>
            </a:r>
            <a:r>
              <a:rPr lang="el-GR" sz="2800" dirty="0">
                <a:solidFill>
                  <a:srgbClr val="92D050"/>
                </a:solidFill>
              </a:rPr>
              <a:t>ιά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6F8CF-85A3-4CC7-8402-FDC6BDD583E3}"/>
              </a:ext>
            </a:extLst>
          </p:cNvPr>
          <p:cNvSpPr txBox="1"/>
          <p:nvPr/>
        </p:nvSpPr>
        <p:spPr>
          <a:xfrm>
            <a:off x="5197583" y="5731470"/>
            <a:ext cx="159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B050"/>
                </a:solidFill>
              </a:rPr>
              <a:t>θά</a:t>
            </a:r>
            <a:r>
              <a:rPr lang="el-GR" sz="2800" b="1" dirty="0">
                <a:solidFill>
                  <a:srgbClr val="00B050"/>
                </a:solidFill>
              </a:rPr>
              <a:t>ρρ</a:t>
            </a:r>
            <a:r>
              <a:rPr lang="el-GR" sz="2800" dirty="0">
                <a:solidFill>
                  <a:srgbClr val="00B050"/>
                </a:solidFill>
              </a:rPr>
              <a:t>ος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F1CC9-823A-499A-9D65-FFF40C36053E}"/>
              </a:ext>
            </a:extLst>
          </p:cNvPr>
          <p:cNvSpPr txBox="1"/>
          <p:nvPr/>
        </p:nvSpPr>
        <p:spPr>
          <a:xfrm>
            <a:off x="7940782" y="5611593"/>
            <a:ext cx="159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Ε</a:t>
            </a:r>
            <a:r>
              <a:rPr lang="el-GR" sz="2800" b="1" dirty="0">
                <a:solidFill>
                  <a:srgbClr val="002060"/>
                </a:solidFill>
              </a:rPr>
              <a:t>λλ</a:t>
            </a:r>
            <a:r>
              <a:rPr lang="el-GR" sz="2800" dirty="0">
                <a:solidFill>
                  <a:srgbClr val="002060"/>
                </a:solidFill>
              </a:rPr>
              <a:t>άδα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AB932-C0FB-418F-A7E3-A425E5509C14}"/>
              </a:ext>
            </a:extLst>
          </p:cNvPr>
          <p:cNvSpPr txBox="1"/>
          <p:nvPr/>
        </p:nvSpPr>
        <p:spPr>
          <a:xfrm>
            <a:off x="9595026" y="4155482"/>
            <a:ext cx="159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B0F0"/>
                </a:solidFill>
              </a:rPr>
              <a:t>Σά</a:t>
            </a:r>
            <a:r>
              <a:rPr lang="el-GR" sz="2800" b="1" dirty="0">
                <a:solidFill>
                  <a:srgbClr val="00B0F0"/>
                </a:solidFill>
              </a:rPr>
              <a:t>ββ</a:t>
            </a:r>
            <a:r>
              <a:rPr lang="el-GR" sz="2800" dirty="0">
                <a:solidFill>
                  <a:srgbClr val="00B0F0"/>
                </a:solidFill>
              </a:rPr>
              <a:t>ατο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B46605-3B80-4ED8-9C9F-687E73FF2C69}"/>
              </a:ext>
            </a:extLst>
          </p:cNvPr>
          <p:cNvSpPr txBox="1"/>
          <p:nvPr/>
        </p:nvSpPr>
        <p:spPr>
          <a:xfrm>
            <a:off x="4184776" y="3908527"/>
            <a:ext cx="159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7030A0"/>
                </a:solidFill>
              </a:rPr>
              <a:t>μέλι</a:t>
            </a:r>
            <a:r>
              <a:rPr lang="el-GR" sz="2800" b="1" dirty="0">
                <a:solidFill>
                  <a:srgbClr val="7030A0"/>
                </a:solidFill>
              </a:rPr>
              <a:t>σσ</a:t>
            </a:r>
            <a:r>
              <a:rPr lang="el-GR" sz="2800" dirty="0">
                <a:solidFill>
                  <a:srgbClr val="7030A0"/>
                </a:solidFill>
              </a:rPr>
              <a:t>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C93F75-5222-4171-AF1B-26117DF8891D}"/>
              </a:ext>
            </a:extLst>
          </p:cNvPr>
          <p:cNvSpPr txBox="1"/>
          <p:nvPr/>
        </p:nvSpPr>
        <p:spPr>
          <a:xfrm>
            <a:off x="9790440" y="5322996"/>
            <a:ext cx="159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2"/>
                </a:solidFill>
              </a:rPr>
              <a:t>ά</a:t>
            </a:r>
            <a:r>
              <a:rPr lang="el-GR" sz="2800" b="1" dirty="0">
                <a:solidFill>
                  <a:schemeClr val="accent2"/>
                </a:solidFill>
              </a:rPr>
              <a:t>μμ</a:t>
            </a:r>
            <a:r>
              <a:rPr lang="el-GR" sz="2800" dirty="0">
                <a:solidFill>
                  <a:schemeClr val="accent2"/>
                </a:solidFill>
              </a:rPr>
              <a:t>ος</a:t>
            </a:r>
          </a:p>
        </p:txBody>
      </p:sp>
    </p:spTree>
    <p:extLst>
      <p:ext uri="{BB962C8B-B14F-4D97-AF65-F5344CB8AC3E}">
        <p14:creationId xmlns:p14="http://schemas.microsoft.com/office/powerpoint/2010/main" val="17761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98E36CB-BFDA-4A5D-99CB-8DA93B7CC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772" y="1405140"/>
            <a:ext cx="8587082" cy="31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5420A071-72E1-422A-A555-0EE13AE8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78" y="331914"/>
            <a:ext cx="10761623" cy="1493711"/>
          </a:xfrm>
          <a:prstGeom prst="rect">
            <a:avLst/>
          </a:prstGeo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9D1671C-D4D8-4ABA-B3C5-0CA60B14E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2601" y="2193820"/>
            <a:ext cx="9264134" cy="433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427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326</Words>
  <Application>Microsoft Office PowerPoint</Application>
  <PresentationFormat>Ευρεία οθόνη</PresentationFormat>
  <Paragraphs>86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Ξέρεις κι άλλες λέξεις που έχουν δύο όμοια  σύμφωνα; Ποιες είναι αυτές;</vt:lpstr>
      <vt:lpstr>Παρουσίαση του PowerPoint</vt:lpstr>
      <vt:lpstr>Παρουσίαση του PowerPoint</vt:lpstr>
      <vt:lpstr>Πριν αρχίσεις το γράψιμο, πρόσεξε καλά τις συμβουλές της Βάγιας:</vt:lpstr>
      <vt:lpstr>Πάμε τώρα να γράψουμε:</vt:lpstr>
      <vt:lpstr>Πάμε τώρα να γράψουμε:</vt:lpstr>
      <vt:lpstr>Άρα θυμάμαι:  Τα όμοια σύμφωνα πάντα τα χωρίζω  μια λέξη όταν συλλαβίζω!</vt:lpstr>
      <vt:lpstr>Παρουσίαση του PowerPoint</vt:lpstr>
      <vt:lpstr>Δες κάποια παραδείγματα:</vt:lpstr>
      <vt:lpstr>Δες κάποια παραδείγματα:</vt:lpstr>
      <vt:lpstr>Δες κάποια παραδείγματα:</vt:lpstr>
      <vt:lpstr>Δες κάποια παραδείγματα:</vt:lpstr>
      <vt:lpstr>Ώρα για εξάσκηση και παιχνίδι!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</dc:creator>
  <cp:lastModifiedBy>Chris</cp:lastModifiedBy>
  <cp:revision>59</cp:revision>
  <dcterms:created xsi:type="dcterms:W3CDTF">2020-05-10T04:38:23Z</dcterms:created>
  <dcterms:modified xsi:type="dcterms:W3CDTF">2020-05-10T16:10:08Z</dcterms:modified>
</cp:coreProperties>
</file>