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81" r:id="rId5"/>
    <p:sldId id="282" r:id="rId6"/>
    <p:sldId id="283" r:id="rId7"/>
    <p:sldId id="284" r:id="rId8"/>
    <p:sldId id="285" r:id="rId9"/>
    <p:sldId id="268" r:id="rId10"/>
    <p:sldId id="267" r:id="rId11"/>
    <p:sldId id="296" r:id="rId12"/>
    <p:sldId id="297" r:id="rId13"/>
    <p:sldId id="270" r:id="rId14"/>
    <p:sldId id="271" r:id="rId15"/>
    <p:sldId id="288" r:id="rId16"/>
    <p:sldId id="289" r:id="rId17"/>
    <p:sldId id="290" r:id="rId18"/>
    <p:sldId id="280" r:id="rId19"/>
    <p:sldId id="272" r:id="rId20"/>
    <p:sldId id="274" r:id="rId21"/>
    <p:sldId id="276" r:id="rId22"/>
    <p:sldId id="291" r:id="rId23"/>
    <p:sldId id="279" r:id="rId24"/>
    <p:sldId id="275" r:id="rId25"/>
    <p:sldId id="278" r:id="rId26"/>
    <p:sldId id="298" r:id="rId2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2E555E-38F5-4578-8E2C-C3B166F52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D33E67E-986E-412A-8B8B-07FB75A1C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92BF4EB-A834-4B8B-ABD3-1DD1AB143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AF18-4081-4E07-A810-CA112B3E29CA}" type="datetimeFigureOut">
              <a:rPr lang="el-GR" smtClean="0"/>
              <a:t>10/5/2020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2D18725-DF77-4601-B192-7C1FB6190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FA3295E-0A7D-4FE3-BE4C-F0F78FC78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2ED6-CEC6-463A-A6CB-06E32DF2BE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786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645E77-5D83-48E4-960F-54B919E4D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19F8164-A07C-4DEE-B90B-047E840F5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8A837DC-1BAC-49ED-BD90-09D40D3A7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AF18-4081-4E07-A810-CA112B3E29CA}" type="datetimeFigureOut">
              <a:rPr lang="el-GR" smtClean="0"/>
              <a:t>10/5/2020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AEB5D80-CA94-4073-9785-07E08E95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F78B4C4-3802-41ED-A0D6-7D110143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2ED6-CEC6-463A-A6CB-06E32DF2BE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536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78088E9-9382-4660-897A-8ABD09EC5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1C9CE96-1B19-448E-898B-34D6FFA81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786BA63-F6B2-47CB-9ECD-1F409A287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AF18-4081-4E07-A810-CA112B3E29CA}" type="datetimeFigureOut">
              <a:rPr lang="el-GR" smtClean="0"/>
              <a:t>10/5/2020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A7FCB31-0616-4513-9108-8B9355B30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DE8698D-C52D-49F7-9318-BFF5802FB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2ED6-CEC6-463A-A6CB-06E32DF2BE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459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6FB411-6085-4E88-A1BB-AC54B63F0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22C029E-BB32-4EEB-A8AF-8D73B74CE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8586DA6-ED51-4E7F-B581-82BA989C6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AF18-4081-4E07-A810-CA112B3E29CA}" type="datetimeFigureOut">
              <a:rPr lang="el-GR" smtClean="0"/>
              <a:t>10/5/2020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FF71B4E-10E0-422A-9F6B-81501A184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542064A-6399-4D6D-95E2-E52A51DA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2ED6-CEC6-463A-A6CB-06E32DF2BE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40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C19DF5-445D-48CD-A747-D42459107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89FFC07-4A7C-4F9F-A80E-37E9A724A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4A283B3-6B9E-46C1-9BEA-74068626B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AF18-4081-4E07-A810-CA112B3E29CA}" type="datetimeFigureOut">
              <a:rPr lang="el-GR" smtClean="0"/>
              <a:t>10/5/2020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6FE4294-3C35-4437-B8BA-CB941E65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53CCDF4-1060-41BF-BA38-C2FDA8BC6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2ED6-CEC6-463A-A6CB-06E32DF2BE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59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684F4C-1052-4557-99AC-4C0B72801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E323812-68FD-4196-9C8C-CAB09F132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82F1A1E-04DF-4D41-9FF6-67179566E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50D6951-507B-4084-B21D-7252D28AD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AF18-4081-4E07-A810-CA112B3E29CA}" type="datetimeFigureOut">
              <a:rPr lang="el-GR" smtClean="0"/>
              <a:t>10/5/2020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735478D-2530-45F1-81FF-8E75D2B82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51ABA38-24B0-4909-8473-E9D50A1BB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2ED6-CEC6-463A-A6CB-06E32DF2BE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0344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DF0057-DAA8-4F50-9AED-20B39B976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15BDEF6-282E-40CD-8850-B06F60860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ACE2958-A8C5-4E8B-9613-A8D6E8D94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69E3E25-AC51-4FCE-B34D-91A5B93C1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4F05B5A-524B-4875-92F8-4342D4C228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33B8142-0DDB-4A2C-A506-7E481721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AF18-4081-4E07-A810-CA112B3E29CA}" type="datetimeFigureOut">
              <a:rPr lang="el-GR" smtClean="0"/>
              <a:t>10/5/2020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7C2F7032-A9EA-4E44-8CCD-31D6D48A6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EF4D32C7-908C-45A8-B9E3-11025412A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2ED6-CEC6-463A-A6CB-06E32DF2BE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854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312E5F-1B5D-4A07-8014-019E2F89F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4EF9272D-AB87-4C21-AA53-13B4D6217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AF18-4081-4E07-A810-CA112B3E29CA}" type="datetimeFigureOut">
              <a:rPr lang="el-GR" smtClean="0"/>
              <a:t>10/5/2020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BB49409-BC02-49F0-B862-789B66F3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BD4790F-75BD-48B5-9A07-3ED02B3C1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2ED6-CEC6-463A-A6CB-06E32DF2BE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541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AF0540F-3B52-40A4-BB20-56F437354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AF18-4081-4E07-A810-CA112B3E29CA}" type="datetimeFigureOut">
              <a:rPr lang="el-GR" smtClean="0"/>
              <a:t>10/5/2020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6C1A25A-C8BF-42CF-8486-15A96CF67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D84D92A-46CD-43B5-BBEB-7BAE78529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2ED6-CEC6-463A-A6CB-06E32DF2BE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725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5A5227-3150-47DF-B529-21BD57BD6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BA5025E-CD19-44D6-B348-B14BEEAD4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84E0E97-0187-4BDB-A5FB-1C51374A6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F40FFA6-D260-4685-888B-3D654E8DB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AF18-4081-4E07-A810-CA112B3E29CA}" type="datetimeFigureOut">
              <a:rPr lang="el-GR" smtClean="0"/>
              <a:t>10/5/2020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022B073-EA4E-49D2-A933-11E3789FC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0BFA8EA-C084-408A-8F08-B75D4332B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2ED6-CEC6-463A-A6CB-06E32DF2BE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480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F6DBBB-75A2-4AB4-AF63-F511D2E72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9D26C63-73FC-462F-A496-75301FEDF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947F31E-F633-4221-971E-3923BF08C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BB56A43-F75F-42BA-8236-C1979ECE3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AF18-4081-4E07-A810-CA112B3E29CA}" type="datetimeFigureOut">
              <a:rPr lang="el-GR" smtClean="0"/>
              <a:t>10/5/2020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53AB724-3265-4847-817E-325D6C975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FBC29AB-1C64-467B-9ECC-DA33046FF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D2ED6-CEC6-463A-A6CB-06E32DF2BE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7187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9E9C234A-B73E-4545-B4B0-13FE3D7D5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F5A6C53-C1AE-454D-881A-8BBFE28DB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930D1E5-C4A6-4ABC-BB26-6AFF3416DF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5AF18-4081-4E07-A810-CA112B3E29CA}" type="datetimeFigureOut">
              <a:rPr lang="el-GR" smtClean="0"/>
              <a:t>10/5/2020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8E13972-1ADE-41EB-914E-AFC470F4BA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34DDF29-5A74-4E04-B49D-5789ADD30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D2ED6-CEC6-463A-A6CB-06E32DF2BE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643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13pB9-nVKk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users.sch.gr/pkotsis/4/b-taxi/glossa/q-b10-lang-arthra%20(Web)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://dim-pafos3-ka-paf.schools.ac.cy/data/uploads/ergasies/2020_2021/b1class/ellinika/enotita-10/b-lang-10.1-arthra.pdf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1FC892C8-33F0-48CE-9E97-65546151C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99" y="767291"/>
            <a:ext cx="11542776" cy="2834747"/>
          </a:xfrm>
          <a:prstGeom prst="rect">
            <a:avLst/>
          </a:prstGeom>
        </p:spPr>
      </p:pic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3926B9B-26D8-4868-AFA1-18AC2FD3E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1901" y="3602038"/>
            <a:ext cx="9144000" cy="1655762"/>
          </a:xfrm>
        </p:spPr>
        <p:txBody>
          <a:bodyPr>
            <a:normAutofit/>
          </a:bodyPr>
          <a:lstStyle/>
          <a:p>
            <a:r>
              <a:rPr lang="el-GR" sz="7200" dirty="0">
                <a:solidFill>
                  <a:srgbClr val="0070C0"/>
                </a:solidFill>
              </a:rPr>
              <a:t>Τα άρθρα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6948797-B37B-4E72-903D-F1347382C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99" y="4615614"/>
            <a:ext cx="11319802" cy="217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08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4A7E83-573F-4C18-B8BC-96D00DA7F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2600" b="1" dirty="0">
                <a:solidFill>
                  <a:srgbClr val="002060"/>
                </a:solidFill>
              </a:rPr>
              <a:t>Τώρα διάβασε προσεχτικά την πρώτη παράγραφο. Χρωμάτισε </a:t>
            </a:r>
            <a:r>
              <a:rPr lang="el-GR" sz="2600" b="1" dirty="0">
                <a:solidFill>
                  <a:srgbClr val="002060"/>
                </a:solidFill>
                <a:highlight>
                  <a:srgbClr val="FFFF00"/>
                </a:highlight>
              </a:rPr>
              <a:t>κίτρινα τα ουσιαστικά</a:t>
            </a:r>
            <a:r>
              <a:rPr lang="el-GR" sz="2600" b="1" dirty="0">
                <a:solidFill>
                  <a:srgbClr val="002060"/>
                </a:solidFill>
              </a:rPr>
              <a:t> , </a:t>
            </a:r>
            <a:r>
              <a:rPr lang="el-GR" sz="2600" b="1" dirty="0">
                <a:solidFill>
                  <a:srgbClr val="002060"/>
                </a:solidFill>
                <a:highlight>
                  <a:srgbClr val="00FFFF"/>
                </a:highlight>
              </a:rPr>
              <a:t>γαλάζια τα επίθετα </a:t>
            </a:r>
            <a:r>
              <a:rPr lang="el-GR" sz="2600" b="1" dirty="0">
                <a:solidFill>
                  <a:srgbClr val="002060"/>
                </a:solidFill>
              </a:rPr>
              <a:t>και </a:t>
            </a:r>
            <a:r>
              <a:rPr lang="el-GR" sz="2600" b="1" dirty="0">
                <a:solidFill>
                  <a:srgbClr val="002060"/>
                </a:solidFill>
                <a:highlight>
                  <a:srgbClr val="FF0000"/>
                </a:highlight>
              </a:rPr>
              <a:t>κόκκινα τα ρήματα</a:t>
            </a:r>
            <a:r>
              <a:rPr lang="el-GR" sz="26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0FDF6FD6-3F2C-45E3-AA8B-2C40E639A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426" y="1876345"/>
            <a:ext cx="9648825" cy="152400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463A56D4-24BB-441F-A3E4-8E5C3CDB3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4" y="3592678"/>
            <a:ext cx="5899490" cy="29562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36B17D-559A-48AE-A8B0-35D1A16E145B}"/>
              </a:ext>
            </a:extLst>
          </p:cNvPr>
          <p:cNvSpPr txBox="1"/>
          <p:nvPr/>
        </p:nvSpPr>
        <p:spPr>
          <a:xfrm>
            <a:off x="7457758" y="4085294"/>
            <a:ext cx="31937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rgbClr val="002060"/>
                </a:solidFill>
              </a:rPr>
              <a:t>Μπράβο! Τα κατάφερες!</a:t>
            </a:r>
          </a:p>
        </p:txBody>
      </p:sp>
    </p:spTree>
    <p:extLst>
      <p:ext uri="{BB962C8B-B14F-4D97-AF65-F5344CB8AC3E}">
        <p14:creationId xmlns:p14="http://schemas.microsoft.com/office/powerpoint/2010/main" val="1535760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4A7E83-573F-4C18-B8BC-96D00DA7F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2600" b="1" dirty="0">
                <a:solidFill>
                  <a:srgbClr val="002060"/>
                </a:solidFill>
              </a:rPr>
              <a:t>Πρόσεξε από τις λέξεις που έμειναν τα:</a:t>
            </a:r>
            <a:br>
              <a:rPr lang="el-GR" sz="2600" b="1" dirty="0">
                <a:solidFill>
                  <a:srgbClr val="002060"/>
                </a:solidFill>
              </a:rPr>
            </a:br>
            <a:r>
              <a:rPr lang="el-GR" sz="2600" b="1" dirty="0">
                <a:solidFill>
                  <a:srgbClr val="002060"/>
                </a:solidFill>
                <a:highlight>
                  <a:srgbClr val="C0C0C0"/>
                </a:highlight>
              </a:rPr>
              <a:t>Τις, της, την, την, τον.</a:t>
            </a:r>
            <a:br>
              <a:rPr lang="el-GR" sz="2600" b="1" dirty="0">
                <a:solidFill>
                  <a:srgbClr val="002060"/>
                </a:solidFill>
              </a:rPr>
            </a:br>
            <a:endParaRPr lang="el-GR" sz="2600" b="1" dirty="0">
              <a:solidFill>
                <a:srgbClr val="002060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0FDF6FD6-3F2C-45E3-AA8B-2C40E639A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426" y="1876345"/>
            <a:ext cx="9648825" cy="152400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463A56D4-24BB-441F-A3E4-8E5C3CDB3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4" y="3592678"/>
            <a:ext cx="5899490" cy="29562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36B17D-559A-48AE-A8B0-35D1A16E145B}"/>
              </a:ext>
            </a:extLst>
          </p:cNvPr>
          <p:cNvSpPr txBox="1"/>
          <p:nvPr/>
        </p:nvSpPr>
        <p:spPr>
          <a:xfrm>
            <a:off x="7457758" y="4085294"/>
            <a:ext cx="3193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002060"/>
                </a:solidFill>
              </a:rPr>
              <a:t>Τι μέρη του λόγου είναι αυτά;</a:t>
            </a:r>
            <a:endParaRPr lang="el-GR" sz="2200" dirty="0">
              <a:solidFill>
                <a:srgbClr val="002060"/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7464FE9-3F91-4180-9A60-8CC63303D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872172"/>
            <a:ext cx="9673050" cy="166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16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4A7E83-573F-4C18-B8BC-96D00DA7F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2600" b="1" dirty="0">
                <a:solidFill>
                  <a:srgbClr val="002060"/>
                </a:solidFill>
              </a:rPr>
              <a:t>Πρόσεξε από τις λέξεις που έμειναν τα:</a:t>
            </a:r>
            <a:br>
              <a:rPr lang="el-GR" sz="2600" b="1" dirty="0">
                <a:solidFill>
                  <a:srgbClr val="002060"/>
                </a:solidFill>
              </a:rPr>
            </a:br>
            <a:r>
              <a:rPr lang="el-GR" sz="2600" b="1" dirty="0">
                <a:solidFill>
                  <a:srgbClr val="002060"/>
                </a:solidFill>
                <a:highlight>
                  <a:srgbClr val="C0C0C0"/>
                </a:highlight>
              </a:rPr>
              <a:t>Τις, της, την, την, τον.</a:t>
            </a:r>
            <a:br>
              <a:rPr lang="el-GR" sz="2600" b="1" dirty="0">
                <a:solidFill>
                  <a:srgbClr val="002060"/>
                </a:solidFill>
              </a:rPr>
            </a:br>
            <a:endParaRPr lang="el-GR" sz="2600" b="1" dirty="0">
              <a:solidFill>
                <a:srgbClr val="002060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0FDF6FD6-3F2C-45E3-AA8B-2C40E639A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426" y="1876345"/>
            <a:ext cx="9648825" cy="152400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463A56D4-24BB-441F-A3E4-8E5C3CDB3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4" y="3592678"/>
            <a:ext cx="5899490" cy="29562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36B17D-559A-48AE-A8B0-35D1A16E145B}"/>
              </a:ext>
            </a:extLst>
          </p:cNvPr>
          <p:cNvSpPr txBox="1"/>
          <p:nvPr/>
        </p:nvSpPr>
        <p:spPr>
          <a:xfrm>
            <a:off x="6745356" y="3962825"/>
            <a:ext cx="4479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>
                <a:solidFill>
                  <a:srgbClr val="002060"/>
                </a:solidFill>
              </a:rPr>
              <a:t>Είναι μικρές, μονοσύλλαβες λέξεις. Θυμάσαι πώς τις ονομάσαμε στην τάξη;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9F7BB4-0147-482E-840D-F1A3FB768139}"/>
              </a:ext>
            </a:extLst>
          </p:cNvPr>
          <p:cNvSpPr txBox="1"/>
          <p:nvPr/>
        </p:nvSpPr>
        <p:spPr>
          <a:xfrm>
            <a:off x="8291002" y="5663588"/>
            <a:ext cx="2120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C00000"/>
                </a:solidFill>
              </a:rPr>
              <a:t>Άρθρα!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7181D2AD-A4C4-470A-BF3E-519F84FC9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426" y="1862718"/>
            <a:ext cx="9648826" cy="168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5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7760D98A-D815-4759-9F16-CE8F43074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053" y="227489"/>
            <a:ext cx="6573077" cy="4351338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506A555-E117-4B05-AE57-D458E2003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5" y="4578827"/>
            <a:ext cx="7118771" cy="21728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D857A3-A573-4E24-9EF2-B4DBDD5ACAED}"/>
              </a:ext>
            </a:extLst>
          </p:cNvPr>
          <p:cNvSpPr txBox="1"/>
          <p:nvPr/>
        </p:nvSpPr>
        <p:spPr>
          <a:xfrm>
            <a:off x="7089913" y="1169522"/>
            <a:ext cx="478403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0070C0"/>
                </a:solidFill>
              </a:rPr>
              <a:t>Πρόσεξες ότι πολλές λέξεις στο κείμενο είναι μαυρισμένες;</a:t>
            </a:r>
          </a:p>
          <a:p>
            <a:endParaRPr lang="el-GR" sz="2400" dirty="0">
              <a:solidFill>
                <a:srgbClr val="0070C0"/>
              </a:solidFill>
            </a:endParaRPr>
          </a:p>
          <a:p>
            <a:r>
              <a:rPr lang="el-GR" sz="2400" dirty="0">
                <a:solidFill>
                  <a:srgbClr val="0070C0"/>
                </a:solidFill>
              </a:rPr>
              <a:t>Ας τις διαβάσουμε δυνατά:</a:t>
            </a:r>
          </a:p>
          <a:p>
            <a:r>
              <a:rPr lang="el-GR" sz="2400" dirty="0">
                <a:solidFill>
                  <a:srgbClr val="0070C0"/>
                </a:solidFill>
                <a:highlight>
                  <a:srgbClr val="C0C0C0"/>
                </a:highlight>
              </a:rPr>
              <a:t>Τις, της, την, των, ο, η, ο, η, ο, της, η, των, η.</a:t>
            </a:r>
          </a:p>
          <a:p>
            <a:endParaRPr lang="el-GR" sz="2400" dirty="0">
              <a:solidFill>
                <a:srgbClr val="0070C0"/>
              </a:solidFill>
            </a:endParaRPr>
          </a:p>
          <a:p>
            <a:r>
              <a:rPr lang="el-GR" sz="2400" dirty="0">
                <a:solidFill>
                  <a:srgbClr val="0070C0"/>
                </a:solidFill>
              </a:rPr>
              <a:t>Τι μέρη του λόγου είναι;</a:t>
            </a:r>
          </a:p>
          <a:p>
            <a:endParaRPr lang="el-GR" sz="2400" dirty="0">
              <a:solidFill>
                <a:srgbClr val="0070C0"/>
              </a:solidFill>
            </a:endParaRPr>
          </a:p>
          <a:p>
            <a:r>
              <a:rPr lang="el-GR" sz="2400" dirty="0">
                <a:solidFill>
                  <a:srgbClr val="0070C0"/>
                </a:solidFill>
              </a:rPr>
              <a:t>Είναι …………….. .</a:t>
            </a:r>
          </a:p>
          <a:p>
            <a:endParaRPr lang="el-GR" sz="2400" dirty="0"/>
          </a:p>
          <a:p>
            <a:endParaRPr lang="el-GR" sz="2400" dirty="0"/>
          </a:p>
          <a:p>
            <a:endParaRPr lang="el-GR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0B9B52-DAE9-4C8B-B998-2A2B926BBC0A}"/>
              </a:ext>
            </a:extLst>
          </p:cNvPr>
          <p:cNvSpPr txBox="1"/>
          <p:nvPr/>
        </p:nvSpPr>
        <p:spPr>
          <a:xfrm>
            <a:off x="5638800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51CCBC-9D75-45EA-97D1-0BA2A269FA58}"/>
              </a:ext>
            </a:extLst>
          </p:cNvPr>
          <p:cNvSpPr txBox="1"/>
          <p:nvPr/>
        </p:nvSpPr>
        <p:spPr>
          <a:xfrm>
            <a:off x="5638800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319705-25BC-4D4A-9F3C-AA82C9C03D48}"/>
              </a:ext>
            </a:extLst>
          </p:cNvPr>
          <p:cNvSpPr txBox="1"/>
          <p:nvPr/>
        </p:nvSpPr>
        <p:spPr>
          <a:xfrm>
            <a:off x="7818783" y="4347994"/>
            <a:ext cx="20143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b="1" dirty="0">
                <a:solidFill>
                  <a:srgbClr val="C00000"/>
                </a:solidFill>
              </a:rPr>
              <a:t>άρθρα</a:t>
            </a:r>
            <a:r>
              <a:rPr lang="el-G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el-GR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967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D857A3-A573-4E24-9EF2-B4DBDD5ACAED}"/>
              </a:ext>
            </a:extLst>
          </p:cNvPr>
          <p:cNvSpPr txBox="1"/>
          <p:nvPr/>
        </p:nvSpPr>
        <p:spPr>
          <a:xfrm>
            <a:off x="680550" y="576527"/>
            <a:ext cx="10629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>
                <a:solidFill>
                  <a:srgbClr val="0070C0"/>
                </a:solidFill>
              </a:rPr>
              <a:t>Συμπλήρωσε τον πίνακα της σελίδας 21 του βιβλίου σου με αυτά τα </a:t>
            </a:r>
            <a:r>
              <a:rPr lang="el-GR" sz="2600" dirty="0">
                <a:solidFill>
                  <a:srgbClr val="C00000"/>
                </a:solidFill>
              </a:rPr>
              <a:t>άρθρα</a:t>
            </a:r>
            <a:r>
              <a:rPr lang="el-GR" sz="26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75D7EBE1-FDA8-429A-A4EF-5DC49FAAA0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505" y="1328278"/>
            <a:ext cx="10550990" cy="458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96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D857A3-A573-4E24-9EF2-B4DBDD5ACAED}"/>
              </a:ext>
            </a:extLst>
          </p:cNvPr>
          <p:cNvSpPr txBox="1"/>
          <p:nvPr/>
        </p:nvSpPr>
        <p:spPr>
          <a:xfrm>
            <a:off x="680550" y="576527"/>
            <a:ext cx="10629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>
                <a:solidFill>
                  <a:srgbClr val="0070C0"/>
                </a:solidFill>
              </a:rPr>
              <a:t>Συμπλήρωσε τον πίνακα της σελίδας 21 του βιβλίου σου με αυτά τα </a:t>
            </a:r>
            <a:r>
              <a:rPr lang="el-GR" sz="2600" dirty="0">
                <a:solidFill>
                  <a:srgbClr val="C00000"/>
                </a:solidFill>
              </a:rPr>
              <a:t>άρθρα</a:t>
            </a:r>
            <a:r>
              <a:rPr lang="el-GR" sz="26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75D7EBE1-FDA8-429A-A4EF-5DC49FAAA0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505" y="1328278"/>
            <a:ext cx="10550990" cy="45821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9A6160-029A-40CD-B7BA-42D6C07F51D0}"/>
              </a:ext>
            </a:extLst>
          </p:cNvPr>
          <p:cNvSpPr txBox="1"/>
          <p:nvPr/>
        </p:nvSpPr>
        <p:spPr>
          <a:xfrm>
            <a:off x="2782957" y="4280452"/>
            <a:ext cx="1192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chemeClr val="tx2"/>
                </a:solidFill>
              </a:rPr>
              <a:t>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EF97BB-B638-45FA-827C-A9536FE5EB8B}"/>
              </a:ext>
            </a:extLst>
          </p:cNvPr>
          <p:cNvSpPr txBox="1"/>
          <p:nvPr/>
        </p:nvSpPr>
        <p:spPr>
          <a:xfrm>
            <a:off x="4220819" y="4734290"/>
            <a:ext cx="1192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chemeClr val="tx2"/>
                </a:solidFill>
              </a:rPr>
              <a:t>της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613183-0B6B-45C6-9727-8884554C7564}"/>
              </a:ext>
            </a:extLst>
          </p:cNvPr>
          <p:cNvSpPr txBox="1"/>
          <p:nvPr/>
        </p:nvSpPr>
        <p:spPr>
          <a:xfrm>
            <a:off x="4234071" y="4307052"/>
            <a:ext cx="1192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chemeClr val="tx2"/>
                </a:solidFill>
              </a:rPr>
              <a:t>η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AD829A-3C74-4EE2-A2B4-0F64D8589E1B}"/>
              </a:ext>
            </a:extLst>
          </p:cNvPr>
          <p:cNvSpPr txBox="1"/>
          <p:nvPr/>
        </p:nvSpPr>
        <p:spPr>
          <a:xfrm>
            <a:off x="4280453" y="5247860"/>
            <a:ext cx="1192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chemeClr val="tx2"/>
                </a:solidFill>
              </a:rPr>
              <a:t>την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14AC7B-09BC-4337-8708-87C90443F4FD}"/>
              </a:ext>
            </a:extLst>
          </p:cNvPr>
          <p:cNvSpPr txBox="1"/>
          <p:nvPr/>
        </p:nvSpPr>
        <p:spPr>
          <a:xfrm>
            <a:off x="7193183" y="4741107"/>
            <a:ext cx="1192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chemeClr val="tx2"/>
                </a:solidFill>
              </a:rPr>
              <a:t>των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4DDA08-8857-4DE1-A332-4B5C1464E3B4}"/>
              </a:ext>
            </a:extLst>
          </p:cNvPr>
          <p:cNvSpPr txBox="1"/>
          <p:nvPr/>
        </p:nvSpPr>
        <p:spPr>
          <a:xfrm>
            <a:off x="8774073" y="5165177"/>
            <a:ext cx="1192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chemeClr val="tx2"/>
                </a:solidFill>
              </a:rPr>
              <a:t>τις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F9B8AC-A8FB-4970-B4A5-C6B404E1A250}"/>
              </a:ext>
            </a:extLst>
          </p:cNvPr>
          <p:cNvSpPr txBox="1"/>
          <p:nvPr/>
        </p:nvSpPr>
        <p:spPr>
          <a:xfrm>
            <a:off x="8774073" y="4780864"/>
            <a:ext cx="1192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chemeClr val="tx2"/>
                </a:solidFill>
              </a:rPr>
              <a:t>των</a:t>
            </a:r>
          </a:p>
        </p:txBody>
      </p:sp>
    </p:spTree>
    <p:extLst>
      <p:ext uri="{BB962C8B-B14F-4D97-AF65-F5344CB8AC3E}">
        <p14:creationId xmlns:p14="http://schemas.microsoft.com/office/powerpoint/2010/main" val="181322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D857A3-A573-4E24-9EF2-B4DBDD5ACAED}"/>
              </a:ext>
            </a:extLst>
          </p:cNvPr>
          <p:cNvSpPr txBox="1"/>
          <p:nvPr/>
        </p:nvSpPr>
        <p:spPr>
          <a:xfrm>
            <a:off x="680550" y="576527"/>
            <a:ext cx="10629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C00000"/>
                </a:solidFill>
              </a:rPr>
              <a:t>Προσοχή στην ορθογραφία!</a:t>
            </a:r>
            <a:endParaRPr lang="el-GR" sz="2600" dirty="0">
              <a:solidFill>
                <a:srgbClr val="0070C0"/>
              </a:solidFill>
            </a:endParaRP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75D7EBE1-FDA8-429A-A4EF-5DC49FAAA0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505" y="1328278"/>
            <a:ext cx="10550990" cy="45821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9A6160-029A-40CD-B7BA-42D6C07F51D0}"/>
              </a:ext>
            </a:extLst>
          </p:cNvPr>
          <p:cNvSpPr txBox="1"/>
          <p:nvPr/>
        </p:nvSpPr>
        <p:spPr>
          <a:xfrm>
            <a:off x="2782957" y="4280452"/>
            <a:ext cx="1192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chemeClr val="tx2"/>
                </a:solidFill>
              </a:rPr>
              <a:t>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EF97BB-B638-45FA-827C-A9536FE5EB8B}"/>
              </a:ext>
            </a:extLst>
          </p:cNvPr>
          <p:cNvSpPr txBox="1"/>
          <p:nvPr/>
        </p:nvSpPr>
        <p:spPr>
          <a:xfrm>
            <a:off x="4220819" y="4734290"/>
            <a:ext cx="1192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chemeClr val="tx2"/>
                </a:solidFill>
              </a:rPr>
              <a:t>της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613183-0B6B-45C6-9727-8884554C7564}"/>
              </a:ext>
            </a:extLst>
          </p:cNvPr>
          <p:cNvSpPr txBox="1"/>
          <p:nvPr/>
        </p:nvSpPr>
        <p:spPr>
          <a:xfrm>
            <a:off x="4234071" y="4307052"/>
            <a:ext cx="1192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chemeClr val="tx2"/>
                </a:solidFill>
              </a:rPr>
              <a:t>η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AD829A-3C74-4EE2-A2B4-0F64D8589E1B}"/>
              </a:ext>
            </a:extLst>
          </p:cNvPr>
          <p:cNvSpPr txBox="1"/>
          <p:nvPr/>
        </p:nvSpPr>
        <p:spPr>
          <a:xfrm>
            <a:off x="4280453" y="5247860"/>
            <a:ext cx="1192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chemeClr val="tx2"/>
                </a:solidFill>
              </a:rPr>
              <a:t>την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14AC7B-09BC-4337-8708-87C90443F4FD}"/>
              </a:ext>
            </a:extLst>
          </p:cNvPr>
          <p:cNvSpPr txBox="1"/>
          <p:nvPr/>
        </p:nvSpPr>
        <p:spPr>
          <a:xfrm>
            <a:off x="7193183" y="4741107"/>
            <a:ext cx="1192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chemeClr val="tx2"/>
                </a:solidFill>
              </a:rPr>
              <a:t>των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4DDA08-8857-4DE1-A332-4B5C1464E3B4}"/>
              </a:ext>
            </a:extLst>
          </p:cNvPr>
          <p:cNvSpPr txBox="1"/>
          <p:nvPr/>
        </p:nvSpPr>
        <p:spPr>
          <a:xfrm>
            <a:off x="8774073" y="5165177"/>
            <a:ext cx="1192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chemeClr val="tx2"/>
                </a:solidFill>
              </a:rPr>
              <a:t>τις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F9B8AC-A8FB-4970-B4A5-C6B404E1A250}"/>
              </a:ext>
            </a:extLst>
          </p:cNvPr>
          <p:cNvSpPr txBox="1"/>
          <p:nvPr/>
        </p:nvSpPr>
        <p:spPr>
          <a:xfrm>
            <a:off x="8774073" y="4780864"/>
            <a:ext cx="1192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chemeClr val="tx2"/>
                </a:solidFill>
              </a:rPr>
              <a:t>των</a:t>
            </a: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5D917321-94B0-4927-9210-AA5E82488352}"/>
              </a:ext>
            </a:extLst>
          </p:cNvPr>
          <p:cNvSpPr/>
          <p:nvPr/>
        </p:nvSpPr>
        <p:spPr>
          <a:xfrm>
            <a:off x="2584174" y="5247860"/>
            <a:ext cx="795130" cy="43088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72E8166F-EA00-4B9B-86F3-6CB152400406}"/>
              </a:ext>
            </a:extLst>
          </p:cNvPr>
          <p:cNvSpPr/>
          <p:nvPr/>
        </p:nvSpPr>
        <p:spPr>
          <a:xfrm>
            <a:off x="7179931" y="4747733"/>
            <a:ext cx="795130" cy="43088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80B44D-FDD1-4B60-AC93-6E176D3216FD}"/>
              </a:ext>
            </a:extLst>
          </p:cNvPr>
          <p:cNvSpPr txBox="1"/>
          <p:nvPr/>
        </p:nvSpPr>
        <p:spPr>
          <a:xfrm>
            <a:off x="2398644" y="5835197"/>
            <a:ext cx="2782956" cy="8925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600" b="1" dirty="0">
                <a:solidFill>
                  <a:schemeClr val="accent1">
                    <a:lumMod val="50000"/>
                  </a:schemeClr>
                </a:solidFill>
              </a:rPr>
              <a:t>τ</a:t>
            </a:r>
            <a:r>
              <a:rPr lang="el-GR" sz="2600" b="1" u="sng" dirty="0">
                <a:solidFill>
                  <a:schemeClr val="accent1">
                    <a:lumMod val="50000"/>
                  </a:schemeClr>
                </a:solidFill>
              </a:rPr>
              <a:t>ο</a:t>
            </a:r>
            <a:r>
              <a:rPr lang="el-GR" sz="2600" b="1" dirty="0">
                <a:solidFill>
                  <a:schemeClr val="accent1">
                    <a:lumMod val="50000"/>
                  </a:schemeClr>
                </a:solidFill>
              </a:rPr>
              <a:t>ν ένα </a:t>
            </a:r>
            <a:r>
              <a:rPr lang="el-GR" sz="2600" i="1" dirty="0">
                <a:solidFill>
                  <a:schemeClr val="accent1">
                    <a:lumMod val="50000"/>
                  </a:schemeClr>
                </a:solidFill>
              </a:rPr>
              <a:t>άλλα</a:t>
            </a:r>
            <a:r>
              <a:rPr lang="el-GR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l-GR" sz="2600" b="1" dirty="0">
                <a:solidFill>
                  <a:schemeClr val="accent1">
                    <a:lumMod val="50000"/>
                  </a:schemeClr>
                </a:solidFill>
              </a:rPr>
              <a:t>τ</a:t>
            </a:r>
            <a:r>
              <a:rPr lang="el-GR" sz="2600" b="1" u="sng" dirty="0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el-GR" sz="2600" b="1" dirty="0">
                <a:solidFill>
                  <a:schemeClr val="accent1">
                    <a:lumMod val="50000"/>
                  </a:schemeClr>
                </a:solidFill>
              </a:rPr>
              <a:t>ν πολλών</a:t>
            </a:r>
          </a:p>
        </p:txBody>
      </p:sp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id="{42D7B52F-531A-4C43-AAC4-0F93E815899A}"/>
              </a:ext>
            </a:extLst>
          </p:cNvPr>
          <p:cNvCxnSpPr>
            <a:cxnSpLocks/>
          </p:cNvCxnSpPr>
          <p:nvPr/>
        </p:nvCxnSpPr>
        <p:spPr>
          <a:xfrm>
            <a:off x="2663141" y="5606666"/>
            <a:ext cx="119816" cy="4760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>
            <a:extLst>
              <a:ext uri="{FF2B5EF4-FFF2-40B4-BE49-F238E27FC236}">
                <a16:creationId xmlns:a16="http://schemas.microsoft.com/office/drawing/2014/main" id="{9990B530-1FB4-43ED-B4C1-9E334AA18086}"/>
              </a:ext>
            </a:extLst>
          </p:cNvPr>
          <p:cNvCxnSpPr>
            <a:cxnSpLocks/>
            <a:stCxn id="13" idx="3"/>
          </p:cNvCxnSpPr>
          <p:nvPr/>
        </p:nvCxnSpPr>
        <p:spPr>
          <a:xfrm flipH="1">
            <a:off x="4704559" y="5115518"/>
            <a:ext cx="2591816" cy="14649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98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D857A3-A573-4E24-9EF2-B4DBDD5ACAED}"/>
              </a:ext>
            </a:extLst>
          </p:cNvPr>
          <p:cNvSpPr txBox="1"/>
          <p:nvPr/>
        </p:nvSpPr>
        <p:spPr>
          <a:xfrm>
            <a:off x="680550" y="576527"/>
            <a:ext cx="10629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C00000"/>
                </a:solidFill>
              </a:rPr>
              <a:t>Προσοχή στην ορθογραφία!</a:t>
            </a:r>
            <a:endParaRPr lang="el-GR" sz="2600" dirty="0">
              <a:solidFill>
                <a:srgbClr val="0070C0"/>
              </a:solidFill>
            </a:endParaRP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75D7EBE1-FDA8-429A-A4EF-5DC49FAAA0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505" y="1328278"/>
            <a:ext cx="10550990" cy="45821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9A6160-029A-40CD-B7BA-42D6C07F51D0}"/>
              </a:ext>
            </a:extLst>
          </p:cNvPr>
          <p:cNvSpPr txBox="1"/>
          <p:nvPr/>
        </p:nvSpPr>
        <p:spPr>
          <a:xfrm>
            <a:off x="2782957" y="4280452"/>
            <a:ext cx="1192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chemeClr val="tx2"/>
                </a:solidFill>
              </a:rPr>
              <a:t>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EF97BB-B638-45FA-827C-A9536FE5EB8B}"/>
              </a:ext>
            </a:extLst>
          </p:cNvPr>
          <p:cNvSpPr txBox="1"/>
          <p:nvPr/>
        </p:nvSpPr>
        <p:spPr>
          <a:xfrm>
            <a:off x="4220819" y="4734290"/>
            <a:ext cx="1192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chemeClr val="tx2"/>
                </a:solidFill>
              </a:rPr>
              <a:t>της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613183-0B6B-45C6-9727-8884554C7564}"/>
              </a:ext>
            </a:extLst>
          </p:cNvPr>
          <p:cNvSpPr txBox="1"/>
          <p:nvPr/>
        </p:nvSpPr>
        <p:spPr>
          <a:xfrm>
            <a:off x="4234071" y="4307052"/>
            <a:ext cx="1192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chemeClr val="tx2"/>
                </a:solidFill>
              </a:rPr>
              <a:t>η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AD829A-3C74-4EE2-A2B4-0F64D8589E1B}"/>
              </a:ext>
            </a:extLst>
          </p:cNvPr>
          <p:cNvSpPr txBox="1"/>
          <p:nvPr/>
        </p:nvSpPr>
        <p:spPr>
          <a:xfrm>
            <a:off x="4280453" y="5247860"/>
            <a:ext cx="1192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chemeClr val="tx2"/>
                </a:solidFill>
              </a:rPr>
              <a:t>την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14AC7B-09BC-4337-8708-87C90443F4FD}"/>
              </a:ext>
            </a:extLst>
          </p:cNvPr>
          <p:cNvSpPr txBox="1"/>
          <p:nvPr/>
        </p:nvSpPr>
        <p:spPr>
          <a:xfrm>
            <a:off x="7193183" y="4741107"/>
            <a:ext cx="1192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chemeClr val="tx2"/>
                </a:solidFill>
              </a:rPr>
              <a:t>των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4DDA08-8857-4DE1-A332-4B5C1464E3B4}"/>
              </a:ext>
            </a:extLst>
          </p:cNvPr>
          <p:cNvSpPr txBox="1"/>
          <p:nvPr/>
        </p:nvSpPr>
        <p:spPr>
          <a:xfrm>
            <a:off x="8774073" y="5165177"/>
            <a:ext cx="1192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chemeClr val="tx2"/>
                </a:solidFill>
              </a:rPr>
              <a:t>τις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F9B8AC-A8FB-4970-B4A5-C6B404E1A250}"/>
              </a:ext>
            </a:extLst>
          </p:cNvPr>
          <p:cNvSpPr txBox="1"/>
          <p:nvPr/>
        </p:nvSpPr>
        <p:spPr>
          <a:xfrm>
            <a:off x="8774073" y="4780864"/>
            <a:ext cx="1192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chemeClr val="tx2"/>
                </a:solidFill>
              </a:rPr>
              <a:t>των</a:t>
            </a: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5D917321-94B0-4927-9210-AA5E82488352}"/>
              </a:ext>
            </a:extLst>
          </p:cNvPr>
          <p:cNvSpPr/>
          <p:nvPr/>
        </p:nvSpPr>
        <p:spPr>
          <a:xfrm>
            <a:off x="4081671" y="4754360"/>
            <a:ext cx="795130" cy="43088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72E8166F-EA00-4B9B-86F3-6CB152400406}"/>
              </a:ext>
            </a:extLst>
          </p:cNvPr>
          <p:cNvSpPr/>
          <p:nvPr/>
        </p:nvSpPr>
        <p:spPr>
          <a:xfrm>
            <a:off x="8585795" y="5162112"/>
            <a:ext cx="795130" cy="43088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80B44D-FDD1-4B60-AC93-6E176D3216FD}"/>
              </a:ext>
            </a:extLst>
          </p:cNvPr>
          <p:cNvSpPr txBox="1"/>
          <p:nvPr/>
        </p:nvSpPr>
        <p:spPr>
          <a:xfrm>
            <a:off x="4812511" y="5848689"/>
            <a:ext cx="2782956" cy="8925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600" b="1" dirty="0">
                <a:solidFill>
                  <a:schemeClr val="accent1">
                    <a:lumMod val="50000"/>
                  </a:schemeClr>
                </a:solidFill>
              </a:rPr>
              <a:t>τ</a:t>
            </a:r>
            <a:r>
              <a:rPr lang="el-GR" sz="2600" b="1" u="sng" dirty="0">
                <a:solidFill>
                  <a:schemeClr val="accent1">
                    <a:lumMod val="50000"/>
                  </a:schemeClr>
                </a:solidFill>
              </a:rPr>
              <a:t>η</a:t>
            </a:r>
            <a:r>
              <a:rPr lang="el-GR" sz="2600" b="1" dirty="0">
                <a:solidFill>
                  <a:schemeClr val="accent1">
                    <a:lumMod val="50000"/>
                  </a:schemeClr>
                </a:solidFill>
              </a:rPr>
              <a:t>ς μίας </a:t>
            </a:r>
            <a:r>
              <a:rPr lang="el-GR" sz="2600" i="1" dirty="0">
                <a:solidFill>
                  <a:schemeClr val="accent1">
                    <a:lumMod val="50000"/>
                  </a:schemeClr>
                </a:solidFill>
              </a:rPr>
              <a:t>άλλα</a:t>
            </a:r>
            <a:r>
              <a:rPr lang="el-GR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l-GR" sz="2600" b="1" dirty="0">
                <a:solidFill>
                  <a:schemeClr val="accent1">
                    <a:lumMod val="50000"/>
                  </a:schemeClr>
                </a:solidFill>
              </a:rPr>
              <a:t>τ</a:t>
            </a:r>
            <a:r>
              <a:rPr lang="el-GR" sz="2600" b="1" u="sng" dirty="0">
                <a:solidFill>
                  <a:schemeClr val="accent1">
                    <a:lumMod val="50000"/>
                  </a:schemeClr>
                </a:solidFill>
              </a:rPr>
              <a:t>ι</a:t>
            </a:r>
            <a:r>
              <a:rPr lang="el-GR" sz="2600" b="1" dirty="0">
                <a:solidFill>
                  <a:schemeClr val="accent1">
                    <a:lumMod val="50000"/>
                  </a:schemeClr>
                </a:solidFill>
              </a:rPr>
              <a:t>ς πολλές</a:t>
            </a:r>
          </a:p>
        </p:txBody>
      </p:sp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id="{42D7B52F-531A-4C43-AAC4-0F93E815899A}"/>
              </a:ext>
            </a:extLst>
          </p:cNvPr>
          <p:cNvCxnSpPr>
            <a:cxnSpLocks/>
          </p:cNvCxnSpPr>
          <p:nvPr/>
        </p:nvCxnSpPr>
        <p:spPr>
          <a:xfrm>
            <a:off x="4739364" y="5111387"/>
            <a:ext cx="365473" cy="7704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>
            <a:extLst>
              <a:ext uri="{FF2B5EF4-FFF2-40B4-BE49-F238E27FC236}">
                <a16:creationId xmlns:a16="http://schemas.microsoft.com/office/drawing/2014/main" id="{9990B530-1FB4-43ED-B4C1-9E334AA18086}"/>
              </a:ext>
            </a:extLst>
          </p:cNvPr>
          <p:cNvCxnSpPr>
            <a:cxnSpLocks/>
          </p:cNvCxnSpPr>
          <p:nvPr/>
        </p:nvCxnSpPr>
        <p:spPr>
          <a:xfrm flipH="1">
            <a:off x="7093271" y="5592999"/>
            <a:ext cx="1680802" cy="9104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83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891962-CA2D-462C-BDE1-0D501DD1A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C00000"/>
                </a:solidFill>
              </a:rPr>
              <a:t>Προσοχή στην ορθογραφία!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8416D5B7-674F-48CF-9289-1F1EE4524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75" y="1790872"/>
            <a:ext cx="5864825" cy="2119946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7BE5B20-841A-4664-BE95-22B02E84F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313" y="4011002"/>
            <a:ext cx="5891218" cy="211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68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4D383A-22FC-4A4B-8467-51680F6E4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70C0"/>
                </a:solidFill>
              </a:rPr>
              <a:t>Η Βάγια (σελ. 21) μας εξηγεί: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9B70587F-4183-4199-A0E2-0E4C05039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792" y="2006250"/>
            <a:ext cx="9196815" cy="284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40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7760D98A-D815-4759-9F16-CE8F43074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890" y="333850"/>
            <a:ext cx="6153241" cy="4351338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506A555-E117-4B05-AE57-D458E2003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28" y="4685188"/>
            <a:ext cx="7118771" cy="21728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D857A3-A573-4E24-9EF2-B4DBDD5ACAED}"/>
              </a:ext>
            </a:extLst>
          </p:cNvPr>
          <p:cNvSpPr txBox="1"/>
          <p:nvPr/>
        </p:nvSpPr>
        <p:spPr>
          <a:xfrm>
            <a:off x="7076661" y="1218705"/>
            <a:ext cx="42671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Πήγαινε στη σελίδα 20 του βιβλίου σου.</a:t>
            </a:r>
          </a:p>
          <a:p>
            <a:endParaRPr lang="en-US" sz="2800" dirty="0">
              <a:solidFill>
                <a:srgbClr val="C00000"/>
              </a:solidFill>
            </a:endParaRPr>
          </a:p>
          <a:p>
            <a:r>
              <a:rPr lang="el-GR" sz="2800" dirty="0">
                <a:solidFill>
                  <a:srgbClr val="C00000"/>
                </a:solidFill>
              </a:rPr>
              <a:t>Διάβασε το κείμενο μέχρι να το λες νεράκι!</a:t>
            </a:r>
          </a:p>
          <a:p>
            <a:r>
              <a:rPr lang="el-GR" sz="2800" dirty="0">
                <a:solidFill>
                  <a:srgbClr val="C00000"/>
                </a:solidFill>
              </a:rPr>
              <a:t>Είναι η </a:t>
            </a:r>
            <a:r>
              <a:rPr lang="el-GR" sz="2800" dirty="0">
                <a:solidFill>
                  <a:srgbClr val="C00000"/>
                </a:solidFill>
                <a:highlight>
                  <a:srgbClr val="C0C0C0"/>
                </a:highlight>
              </a:rPr>
              <a:t>Ανάγνωσή</a:t>
            </a:r>
            <a:r>
              <a:rPr lang="el-GR" sz="2800" dirty="0">
                <a:solidFill>
                  <a:srgbClr val="C00000"/>
                </a:solidFill>
              </a:rPr>
              <a:t> σου!</a:t>
            </a:r>
          </a:p>
        </p:txBody>
      </p:sp>
    </p:spTree>
    <p:extLst>
      <p:ext uri="{BB962C8B-B14F-4D97-AF65-F5344CB8AC3E}">
        <p14:creationId xmlns:p14="http://schemas.microsoft.com/office/powerpoint/2010/main" val="3632976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4D383A-22FC-4A4B-8467-51680F6E4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70C0"/>
                </a:solidFill>
              </a:rPr>
              <a:t>Μάθε κι αυτό: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EB5238AD-11A2-4E95-AF6C-263C03C6F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7" y="2028825"/>
            <a:ext cx="9305925" cy="2800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48E65A-36F5-49E7-935F-32209B37FDEC}"/>
              </a:ext>
            </a:extLst>
          </p:cNvPr>
          <p:cNvSpPr txBox="1"/>
          <p:nvPr/>
        </p:nvSpPr>
        <p:spPr>
          <a:xfrm>
            <a:off x="4280450" y="2610678"/>
            <a:ext cx="61092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/>
              <a:t>Υπάρχουν και τα </a:t>
            </a:r>
            <a:r>
              <a:rPr lang="el-GR" sz="2200" b="1" dirty="0"/>
              <a:t>αόριστα άρθρα </a:t>
            </a:r>
            <a:r>
              <a:rPr lang="el-GR" sz="2200" dirty="0"/>
              <a:t>(</a:t>
            </a:r>
            <a:r>
              <a:rPr lang="el-GR" sz="2200" b="1" dirty="0"/>
              <a:t>ένας, μία, ένα</a:t>
            </a:r>
            <a:r>
              <a:rPr lang="el-GR" sz="2200" dirty="0"/>
              <a:t>). Τα χρησιμοποιούμε όταν δε μιλάμε για ένα συγκεκριμένο πρόσωπο, ζώο ή πράγμα αλλά </a:t>
            </a:r>
            <a:r>
              <a:rPr lang="el-GR" sz="2200" b="1" dirty="0"/>
              <a:t>αόριστα</a:t>
            </a:r>
            <a:r>
              <a:rPr lang="el-GR" sz="2200" dirty="0"/>
              <a:t>: </a:t>
            </a:r>
            <a:r>
              <a:rPr lang="el-GR" sz="2200" b="1" dirty="0"/>
              <a:t>Ένας</a:t>
            </a:r>
            <a:r>
              <a:rPr lang="el-GR" sz="2200" dirty="0"/>
              <a:t> κύριος, </a:t>
            </a:r>
            <a:r>
              <a:rPr lang="el-GR" sz="2200" b="1" dirty="0"/>
              <a:t>μια</a:t>
            </a:r>
            <a:r>
              <a:rPr lang="el-GR" sz="2200" dirty="0"/>
              <a:t> γάτα, </a:t>
            </a:r>
            <a:r>
              <a:rPr lang="el-GR" sz="2200" b="1" dirty="0"/>
              <a:t>ένα</a:t>
            </a:r>
            <a:r>
              <a:rPr lang="el-GR" sz="2200" dirty="0"/>
              <a:t> μολύβι.</a:t>
            </a:r>
          </a:p>
        </p:txBody>
      </p:sp>
    </p:spTree>
    <p:extLst>
      <p:ext uri="{BB962C8B-B14F-4D97-AF65-F5344CB8AC3E}">
        <p14:creationId xmlns:p14="http://schemas.microsoft.com/office/powerpoint/2010/main" val="3112546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C5FDC4A7-A2C7-48AE-9D8F-2F345AD38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91" y="396460"/>
            <a:ext cx="8265847" cy="5760771"/>
          </a:xfrm>
        </p:spPr>
      </p:pic>
    </p:spTree>
    <p:extLst>
      <p:ext uri="{BB962C8B-B14F-4D97-AF65-F5344CB8AC3E}">
        <p14:creationId xmlns:p14="http://schemas.microsoft.com/office/powerpoint/2010/main" val="3403814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4A7E83-573F-4C18-B8BC-96D00DA7F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2600" b="1" dirty="0">
                <a:solidFill>
                  <a:srgbClr val="002060"/>
                </a:solidFill>
              </a:rPr>
              <a:t>Δες τις λέξεις που έμειναν αχρωμάτιστες στην παράγραφο που μελετήσαμε:</a:t>
            </a:r>
            <a:br>
              <a:rPr lang="el-GR" sz="2600" b="1" dirty="0">
                <a:solidFill>
                  <a:srgbClr val="002060"/>
                </a:solidFill>
              </a:rPr>
            </a:br>
            <a:r>
              <a:rPr lang="el-GR" sz="2600" b="1" dirty="0">
                <a:solidFill>
                  <a:srgbClr val="002060"/>
                </a:solidFill>
              </a:rPr>
              <a:t>Υπάρχουν δύο </a:t>
            </a:r>
            <a:r>
              <a:rPr lang="el-GR" sz="2600" b="1" u="sng" dirty="0">
                <a:solidFill>
                  <a:srgbClr val="002060"/>
                </a:solidFill>
              </a:rPr>
              <a:t>αόριστα άρθρα</a:t>
            </a:r>
            <a:r>
              <a:rPr lang="el-GR" sz="2600" b="1" dirty="0">
                <a:solidFill>
                  <a:srgbClr val="002060"/>
                </a:solidFill>
              </a:rPr>
              <a:t>. Μπορείς να τα βρεις;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072E1168-8F66-4B08-ACE0-96318F5FB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15" y="3741461"/>
            <a:ext cx="7146080" cy="248706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13AC1B4-23D7-42FE-A43A-FAA83E5A5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16" y="1891579"/>
            <a:ext cx="9697278" cy="164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7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872EEA-BD04-4A5E-BAB4-1167C29C2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70C0"/>
                </a:solidFill>
              </a:rPr>
              <a:t>Πάτα στην εικόνα για να δεις ένα βίντεο για τα άρθρα!</a:t>
            </a:r>
          </a:p>
        </p:txBody>
      </p:sp>
      <p:pic>
        <p:nvPicPr>
          <p:cNvPr id="4" name="Θέση περιεχομένου 3">
            <a:hlinkClick r:id="rId2"/>
            <a:extLst>
              <a:ext uri="{FF2B5EF4-FFF2-40B4-BE49-F238E27FC236}">
                <a16:creationId xmlns:a16="http://schemas.microsoft.com/office/drawing/2014/main" id="{DF1E792F-797A-4BBF-9665-5A1F80F83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05400" y="2796381"/>
            <a:ext cx="19812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21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1DDDAB-4BB9-4CA0-95D0-B6E5AF33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chemeClr val="accent1"/>
                </a:solidFill>
              </a:rPr>
              <a:t>Ας θυμηθούμε ποια </a:t>
            </a:r>
            <a:r>
              <a:rPr lang="el-GR" b="1" u="sng" dirty="0">
                <a:solidFill>
                  <a:schemeClr val="accent1"/>
                </a:solidFill>
              </a:rPr>
              <a:t>μέρη του λόγου              </a:t>
            </a:r>
            <a:r>
              <a:rPr lang="el-GR" b="1" dirty="0">
                <a:solidFill>
                  <a:schemeClr val="accent1"/>
                </a:solidFill>
              </a:rPr>
              <a:t>μάθαμε μέχρι τώρα: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DF13CC2-C7B9-47D2-98E7-5BA5983EB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3" y="1990616"/>
            <a:ext cx="2866762" cy="3823847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F30768A-4E47-4EA5-9115-F03151A59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103" y="1990615"/>
            <a:ext cx="2866762" cy="3823848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9FCF0C22-8930-43A9-9359-BFFD96DD0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9451" y="1908735"/>
            <a:ext cx="3205155" cy="4137873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CEA84D45-9A28-464D-A742-A8BCBEDC0A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813" y="1990615"/>
            <a:ext cx="3012741" cy="40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90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1105DE-7592-4C18-A122-18E959D2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418" y="209575"/>
            <a:ext cx="10515600" cy="1325563"/>
          </a:xfrm>
        </p:spPr>
        <p:txBody>
          <a:bodyPr/>
          <a:lstStyle/>
          <a:p>
            <a:r>
              <a:rPr lang="el-GR" b="1" dirty="0">
                <a:solidFill>
                  <a:srgbClr val="0070C0"/>
                </a:solidFill>
              </a:rPr>
              <a:t>Ώρα για εξάσκηση και παιχνίδι!</a:t>
            </a:r>
          </a:p>
        </p:txBody>
      </p:sp>
      <p:pic>
        <p:nvPicPr>
          <p:cNvPr id="4" name="Εικόνα 3">
            <a:hlinkClick r:id="rId2"/>
            <a:extLst>
              <a:ext uri="{FF2B5EF4-FFF2-40B4-BE49-F238E27FC236}">
                <a16:creationId xmlns:a16="http://schemas.microsoft.com/office/drawing/2014/main" id="{5B51D225-55F1-411C-8BB1-09B44ABF3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8539" y="1839461"/>
            <a:ext cx="2190350" cy="15763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FDEAC9-141D-4534-A221-A7141EFE5EC5}"/>
              </a:ext>
            </a:extLst>
          </p:cNvPr>
          <p:cNvSpPr txBox="1"/>
          <p:nvPr/>
        </p:nvSpPr>
        <p:spPr>
          <a:xfrm>
            <a:off x="838200" y="1899138"/>
            <a:ext cx="76164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Πάτα στην εικόνα για να παίξεις με τα άρθρα! </a:t>
            </a:r>
          </a:p>
          <a:p>
            <a:r>
              <a:rPr lang="el-GR" sz="2800" dirty="0">
                <a:solidFill>
                  <a:srgbClr val="0070C0"/>
                </a:solidFill>
              </a:rPr>
              <a:t>Αν προτιμάς, βρες το στη σελίδα του σχολείου μας!</a:t>
            </a:r>
          </a:p>
        </p:txBody>
      </p:sp>
      <p:pic>
        <p:nvPicPr>
          <p:cNvPr id="6" name="Εικόνα 5">
            <a:hlinkClick r:id="rId4"/>
            <a:extLst>
              <a:ext uri="{FF2B5EF4-FFF2-40B4-BE49-F238E27FC236}">
                <a16:creationId xmlns:a16="http://schemas.microsoft.com/office/drawing/2014/main" id="{655B0136-2D61-48D1-91D9-2C296A88A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3865" y="4246795"/>
            <a:ext cx="2740995" cy="13255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F4FE25-8495-42A3-AEE3-5AB9DF3FC27A}"/>
              </a:ext>
            </a:extLst>
          </p:cNvPr>
          <p:cNvSpPr txBox="1"/>
          <p:nvPr/>
        </p:nvSpPr>
        <p:spPr>
          <a:xfrm>
            <a:off x="737382" y="4246795"/>
            <a:ext cx="77173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70C0"/>
                </a:solidFill>
              </a:rPr>
              <a:t>Πάτα στην εικόνα για να συμπληρώσεις ένα φύλλο εργασίας για τα άρθρα! </a:t>
            </a:r>
          </a:p>
          <a:p>
            <a:r>
              <a:rPr lang="el-GR" sz="2800" dirty="0">
                <a:solidFill>
                  <a:srgbClr val="0070C0"/>
                </a:solidFill>
              </a:rPr>
              <a:t>Αν προτιμάς, βρες το στη σελίδα του σχολείου μας!</a:t>
            </a:r>
          </a:p>
          <a:p>
            <a:endParaRPr lang="el-G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80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2167D766-F339-4438-8DD6-F046EA838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78" y="2152337"/>
            <a:ext cx="4199273" cy="2983437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9A80463-7C13-4CC2-8DF4-9FE417EFB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949" y="4472992"/>
            <a:ext cx="6904382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5000" dirty="0">
                <a:solidFill>
                  <a:srgbClr val="0070C0"/>
                </a:solidFill>
              </a:rPr>
              <a:t>Καταπληκτική δουλειά!</a:t>
            </a:r>
          </a:p>
        </p:txBody>
      </p:sp>
    </p:spTree>
    <p:extLst>
      <p:ext uri="{BB962C8B-B14F-4D97-AF65-F5344CB8AC3E}">
        <p14:creationId xmlns:p14="http://schemas.microsoft.com/office/powerpoint/2010/main" val="325200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DBFC6A-BB94-4251-8512-7CA2742F01A9}"/>
              </a:ext>
            </a:extLst>
          </p:cNvPr>
          <p:cNvSpPr txBox="1"/>
          <p:nvPr/>
        </p:nvSpPr>
        <p:spPr>
          <a:xfrm>
            <a:off x="5976730" y="450574"/>
            <a:ext cx="621527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u="sng" dirty="0">
                <a:solidFill>
                  <a:srgbClr val="0070C0"/>
                </a:solidFill>
              </a:rPr>
              <a:t>Τώρα σκέψου και απάντησε στις ερωτήσεις:</a:t>
            </a:r>
          </a:p>
          <a:p>
            <a:endParaRPr lang="el-GR" sz="2600" dirty="0">
              <a:solidFill>
                <a:srgbClr val="0070C0"/>
              </a:solidFill>
            </a:endParaRPr>
          </a:p>
          <a:p>
            <a:r>
              <a:rPr lang="el-GR" sz="2600" dirty="0">
                <a:solidFill>
                  <a:srgbClr val="0070C0"/>
                </a:solidFill>
              </a:rPr>
              <a:t>Τι είδος κειμένου είναι;</a:t>
            </a:r>
          </a:p>
          <a:p>
            <a:endParaRPr lang="el-GR" sz="2600" dirty="0">
              <a:solidFill>
                <a:srgbClr val="0070C0"/>
              </a:solidFill>
            </a:endParaRPr>
          </a:p>
          <a:p>
            <a:r>
              <a:rPr lang="el-GR" sz="2600" dirty="0">
                <a:solidFill>
                  <a:srgbClr val="0070C0"/>
                </a:solidFill>
              </a:rPr>
              <a:t>Πόσες παραγράφους έχει;</a:t>
            </a:r>
          </a:p>
          <a:p>
            <a:r>
              <a:rPr lang="el-GR" sz="2600" dirty="0">
                <a:solidFill>
                  <a:srgbClr val="0070C0"/>
                </a:solidFill>
              </a:rPr>
              <a:t>Βάλε αριθμούς στις παραγράφους.</a:t>
            </a:r>
          </a:p>
          <a:p>
            <a:endParaRPr lang="el-GR" sz="2600" dirty="0">
              <a:solidFill>
                <a:srgbClr val="0070C0"/>
              </a:solidFill>
            </a:endParaRPr>
          </a:p>
          <a:p>
            <a:r>
              <a:rPr lang="el-GR" sz="2600" dirty="0">
                <a:solidFill>
                  <a:srgbClr val="0070C0"/>
                </a:solidFill>
              </a:rPr>
              <a:t>Πώς λέγεται η συγγραφέας;</a:t>
            </a:r>
          </a:p>
          <a:p>
            <a:endParaRPr lang="el-GR" sz="2600" dirty="0">
              <a:solidFill>
                <a:srgbClr val="0070C0"/>
              </a:solidFill>
            </a:endParaRPr>
          </a:p>
          <a:p>
            <a:r>
              <a:rPr lang="el-GR" sz="2600" dirty="0">
                <a:solidFill>
                  <a:srgbClr val="0070C0"/>
                </a:solidFill>
              </a:rPr>
              <a:t>Πού πηγαίνει η παραμυθένια συντροφιά;</a:t>
            </a:r>
          </a:p>
          <a:p>
            <a:endParaRPr lang="el-GR" sz="2600" dirty="0">
              <a:solidFill>
                <a:srgbClr val="0070C0"/>
              </a:solidFill>
            </a:endParaRPr>
          </a:p>
          <a:p>
            <a:r>
              <a:rPr lang="el-GR" sz="2600" dirty="0">
                <a:solidFill>
                  <a:srgbClr val="0070C0"/>
                </a:solidFill>
              </a:rPr>
              <a:t>Ποιοι ήρωες των παραμυθιών συμμετέχουν στην ιστορία; Κύκλωσέ τους!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EFA572B4-E7CA-48B9-8A1A-4569538CF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92" y="402884"/>
            <a:ext cx="5828108" cy="600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70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DBFC6A-BB94-4251-8512-7CA2742F01A9}"/>
              </a:ext>
            </a:extLst>
          </p:cNvPr>
          <p:cNvSpPr txBox="1"/>
          <p:nvPr/>
        </p:nvSpPr>
        <p:spPr>
          <a:xfrm>
            <a:off x="5976730" y="450574"/>
            <a:ext cx="621527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u="sng" dirty="0">
                <a:solidFill>
                  <a:srgbClr val="0070C0"/>
                </a:solidFill>
              </a:rPr>
              <a:t>Τώρα σκέψου και απάντησε στις ερωτήσεις:</a:t>
            </a:r>
          </a:p>
          <a:p>
            <a:endParaRPr lang="el-GR" sz="2600" dirty="0">
              <a:solidFill>
                <a:srgbClr val="0070C0"/>
              </a:solidFill>
            </a:endParaRPr>
          </a:p>
          <a:p>
            <a:r>
              <a:rPr lang="el-GR" sz="2600" dirty="0">
                <a:solidFill>
                  <a:srgbClr val="0070C0"/>
                </a:solidFill>
              </a:rPr>
              <a:t>Τι είδος κειμένου είναι;</a:t>
            </a:r>
          </a:p>
          <a:p>
            <a:endParaRPr lang="el-GR" sz="2600" dirty="0">
              <a:solidFill>
                <a:srgbClr val="0070C0"/>
              </a:solidFill>
            </a:endParaRPr>
          </a:p>
          <a:p>
            <a:r>
              <a:rPr lang="el-GR" sz="2600" dirty="0">
                <a:solidFill>
                  <a:srgbClr val="0070C0"/>
                </a:solidFill>
              </a:rPr>
              <a:t>Πόσες παραγράφους έχει;</a:t>
            </a:r>
          </a:p>
          <a:p>
            <a:r>
              <a:rPr lang="el-GR" sz="2600" dirty="0">
                <a:solidFill>
                  <a:srgbClr val="0070C0"/>
                </a:solidFill>
              </a:rPr>
              <a:t>Βάλε αριθμούς στις παραγράφους.</a:t>
            </a:r>
          </a:p>
          <a:p>
            <a:endParaRPr lang="el-GR" sz="2600" dirty="0">
              <a:solidFill>
                <a:srgbClr val="0070C0"/>
              </a:solidFill>
            </a:endParaRPr>
          </a:p>
          <a:p>
            <a:r>
              <a:rPr lang="el-GR" sz="2600" dirty="0">
                <a:solidFill>
                  <a:srgbClr val="0070C0"/>
                </a:solidFill>
              </a:rPr>
              <a:t>Πώς λέγεται η συγγραφέας;</a:t>
            </a:r>
          </a:p>
          <a:p>
            <a:endParaRPr lang="el-GR" sz="2600" dirty="0">
              <a:solidFill>
                <a:srgbClr val="0070C0"/>
              </a:solidFill>
            </a:endParaRPr>
          </a:p>
          <a:p>
            <a:r>
              <a:rPr lang="el-GR" sz="2600" dirty="0">
                <a:solidFill>
                  <a:srgbClr val="0070C0"/>
                </a:solidFill>
              </a:rPr>
              <a:t>Πού πηγαίνει η παραμυθένια συντροφιά;</a:t>
            </a:r>
          </a:p>
          <a:p>
            <a:endParaRPr lang="el-GR" sz="2600" dirty="0">
              <a:solidFill>
                <a:srgbClr val="0070C0"/>
              </a:solidFill>
            </a:endParaRPr>
          </a:p>
          <a:p>
            <a:r>
              <a:rPr lang="el-GR" sz="2600" dirty="0">
                <a:solidFill>
                  <a:srgbClr val="0070C0"/>
                </a:solidFill>
              </a:rPr>
              <a:t>Ποιοι ήρωες των παραμυθιών συμμετέχουν στην ιστορία; Κύκλωσέ τους!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EFA572B4-E7CA-48B9-8A1A-4569538CF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92" y="402884"/>
            <a:ext cx="5828108" cy="60045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D5D012-7E74-4B38-BEB0-C2A80413426F}"/>
              </a:ext>
            </a:extLst>
          </p:cNvPr>
          <p:cNvSpPr txBox="1"/>
          <p:nvPr/>
        </p:nvSpPr>
        <p:spPr>
          <a:xfrm>
            <a:off x="6096000" y="1656522"/>
            <a:ext cx="5613964" cy="492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600" dirty="0">
                <a:solidFill>
                  <a:srgbClr val="0070C0"/>
                </a:solidFill>
              </a:rPr>
              <a:t>Είναι μια ιστορία, μια αφήγηση</a:t>
            </a:r>
            <a:r>
              <a:rPr lang="en-US" sz="2600" dirty="0">
                <a:solidFill>
                  <a:srgbClr val="0070C0"/>
                </a:solidFill>
              </a:rPr>
              <a:t>.</a:t>
            </a:r>
            <a:endParaRPr lang="el-GR" sz="2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0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DBFC6A-BB94-4251-8512-7CA2742F01A9}"/>
              </a:ext>
            </a:extLst>
          </p:cNvPr>
          <p:cNvSpPr txBox="1"/>
          <p:nvPr/>
        </p:nvSpPr>
        <p:spPr>
          <a:xfrm>
            <a:off x="5976730" y="450574"/>
            <a:ext cx="621527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u="sng" dirty="0">
                <a:solidFill>
                  <a:srgbClr val="0070C0"/>
                </a:solidFill>
              </a:rPr>
              <a:t>Τώρα σκέψου και απάντησε στις ερωτήσεις:</a:t>
            </a:r>
          </a:p>
          <a:p>
            <a:endParaRPr lang="el-GR" sz="2600" dirty="0">
              <a:solidFill>
                <a:srgbClr val="0070C0"/>
              </a:solidFill>
            </a:endParaRPr>
          </a:p>
          <a:p>
            <a:r>
              <a:rPr lang="el-GR" sz="2600" dirty="0">
                <a:solidFill>
                  <a:srgbClr val="0070C0"/>
                </a:solidFill>
              </a:rPr>
              <a:t>Τι είδος κειμένου είναι;</a:t>
            </a:r>
          </a:p>
          <a:p>
            <a:endParaRPr lang="el-GR" sz="2600" dirty="0">
              <a:solidFill>
                <a:srgbClr val="0070C0"/>
              </a:solidFill>
            </a:endParaRPr>
          </a:p>
          <a:p>
            <a:r>
              <a:rPr lang="el-GR" sz="2600" dirty="0">
                <a:solidFill>
                  <a:srgbClr val="0070C0"/>
                </a:solidFill>
              </a:rPr>
              <a:t>Πόσες παραγράφους έχει;</a:t>
            </a:r>
          </a:p>
          <a:p>
            <a:r>
              <a:rPr lang="el-GR" sz="2600" dirty="0">
                <a:solidFill>
                  <a:srgbClr val="0070C0"/>
                </a:solidFill>
              </a:rPr>
              <a:t>Βάλε αριθμούς στις παραγράφους.</a:t>
            </a:r>
          </a:p>
          <a:p>
            <a:endParaRPr lang="el-GR" sz="2600" dirty="0">
              <a:solidFill>
                <a:srgbClr val="0070C0"/>
              </a:solidFill>
            </a:endParaRPr>
          </a:p>
          <a:p>
            <a:r>
              <a:rPr lang="el-GR" sz="2600" dirty="0">
                <a:solidFill>
                  <a:srgbClr val="0070C0"/>
                </a:solidFill>
              </a:rPr>
              <a:t>Πώς λέγεται η συγγραφέας;</a:t>
            </a:r>
          </a:p>
          <a:p>
            <a:endParaRPr lang="el-GR" sz="2600" dirty="0">
              <a:solidFill>
                <a:srgbClr val="0070C0"/>
              </a:solidFill>
            </a:endParaRPr>
          </a:p>
          <a:p>
            <a:r>
              <a:rPr lang="el-GR" sz="2600" dirty="0">
                <a:solidFill>
                  <a:srgbClr val="0070C0"/>
                </a:solidFill>
              </a:rPr>
              <a:t>Πού πηγαίνει η παραμυθένια συντροφιά;</a:t>
            </a:r>
          </a:p>
          <a:p>
            <a:endParaRPr lang="el-GR" sz="2600" dirty="0">
              <a:solidFill>
                <a:srgbClr val="0070C0"/>
              </a:solidFill>
            </a:endParaRPr>
          </a:p>
          <a:p>
            <a:r>
              <a:rPr lang="el-GR" sz="2600" dirty="0">
                <a:solidFill>
                  <a:srgbClr val="0070C0"/>
                </a:solidFill>
              </a:rPr>
              <a:t>Ποιοι ήρωες των παραμυθιών συμμετέχουν στην ιστορία; Κύκλωσέ τους!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EFA572B4-E7CA-48B9-8A1A-4569538CF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92" y="402884"/>
            <a:ext cx="5828108" cy="60045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82A909-B202-4C3E-BED8-36E409FAC6DF}"/>
              </a:ext>
            </a:extLst>
          </p:cNvPr>
          <p:cNvSpPr txBox="1"/>
          <p:nvPr/>
        </p:nvSpPr>
        <p:spPr>
          <a:xfrm>
            <a:off x="6062869" y="2809461"/>
            <a:ext cx="5613964" cy="492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600" dirty="0">
                <a:solidFill>
                  <a:srgbClr val="0070C0"/>
                </a:solidFill>
              </a:rPr>
              <a:t>Έχει τρεις παραγράφους.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A45D73-9245-46E8-9476-4AA7CE54FD1D}"/>
              </a:ext>
            </a:extLst>
          </p:cNvPr>
          <p:cNvSpPr txBox="1"/>
          <p:nvPr/>
        </p:nvSpPr>
        <p:spPr>
          <a:xfrm>
            <a:off x="397564" y="1232452"/>
            <a:ext cx="394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</a:rPr>
              <a:t>1.</a:t>
            </a:r>
            <a:endParaRPr lang="el-GR" sz="2000" b="1" dirty="0">
              <a:solidFill>
                <a:schemeClr val="accent5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63D41F-8E0F-40F1-86C1-A9ADF269B430}"/>
              </a:ext>
            </a:extLst>
          </p:cNvPr>
          <p:cNvSpPr txBox="1"/>
          <p:nvPr/>
        </p:nvSpPr>
        <p:spPr>
          <a:xfrm>
            <a:off x="397564" y="2409351"/>
            <a:ext cx="394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</a:rPr>
              <a:t>2.</a:t>
            </a:r>
            <a:endParaRPr lang="el-GR" sz="2000" b="1" dirty="0">
              <a:solidFill>
                <a:schemeClr val="accent5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1B3A8-C762-4346-A8DF-485E42A6AFBF}"/>
              </a:ext>
            </a:extLst>
          </p:cNvPr>
          <p:cNvSpPr txBox="1"/>
          <p:nvPr/>
        </p:nvSpPr>
        <p:spPr>
          <a:xfrm>
            <a:off x="395897" y="4750904"/>
            <a:ext cx="394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</a:rPr>
              <a:t>3.</a:t>
            </a:r>
            <a:endParaRPr lang="el-GR" sz="2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09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DBFC6A-BB94-4251-8512-7CA2742F01A9}"/>
              </a:ext>
            </a:extLst>
          </p:cNvPr>
          <p:cNvSpPr txBox="1"/>
          <p:nvPr/>
        </p:nvSpPr>
        <p:spPr>
          <a:xfrm>
            <a:off x="5976730" y="450574"/>
            <a:ext cx="621527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u="sng" dirty="0">
                <a:solidFill>
                  <a:srgbClr val="0070C0"/>
                </a:solidFill>
              </a:rPr>
              <a:t>Τώρα σκέψου και απάντησε στις ερωτήσεις:</a:t>
            </a:r>
          </a:p>
          <a:p>
            <a:endParaRPr lang="el-GR" sz="2600" dirty="0">
              <a:solidFill>
                <a:srgbClr val="0070C0"/>
              </a:solidFill>
            </a:endParaRPr>
          </a:p>
          <a:p>
            <a:r>
              <a:rPr lang="el-GR" sz="2600" dirty="0">
                <a:solidFill>
                  <a:srgbClr val="0070C0"/>
                </a:solidFill>
              </a:rPr>
              <a:t>Τι είδος κειμένου είναι;</a:t>
            </a:r>
          </a:p>
          <a:p>
            <a:endParaRPr lang="el-GR" sz="2600" dirty="0">
              <a:solidFill>
                <a:srgbClr val="0070C0"/>
              </a:solidFill>
            </a:endParaRPr>
          </a:p>
          <a:p>
            <a:r>
              <a:rPr lang="el-GR" sz="2600" dirty="0">
                <a:solidFill>
                  <a:srgbClr val="0070C0"/>
                </a:solidFill>
              </a:rPr>
              <a:t>Πόσες παραγράφους έχει;</a:t>
            </a:r>
          </a:p>
          <a:p>
            <a:r>
              <a:rPr lang="el-GR" sz="2600" dirty="0">
                <a:solidFill>
                  <a:srgbClr val="0070C0"/>
                </a:solidFill>
              </a:rPr>
              <a:t>Βάλε αριθμούς στις παραγράφους.</a:t>
            </a:r>
          </a:p>
          <a:p>
            <a:endParaRPr lang="el-GR" sz="2600" dirty="0">
              <a:solidFill>
                <a:srgbClr val="0070C0"/>
              </a:solidFill>
            </a:endParaRPr>
          </a:p>
          <a:p>
            <a:r>
              <a:rPr lang="el-GR" sz="2600" dirty="0">
                <a:solidFill>
                  <a:srgbClr val="0070C0"/>
                </a:solidFill>
              </a:rPr>
              <a:t>Πώς λέγεται η συγγραφέας;</a:t>
            </a:r>
          </a:p>
          <a:p>
            <a:endParaRPr lang="el-GR" sz="2600" dirty="0">
              <a:solidFill>
                <a:srgbClr val="0070C0"/>
              </a:solidFill>
            </a:endParaRPr>
          </a:p>
          <a:p>
            <a:r>
              <a:rPr lang="el-GR" sz="2600" dirty="0">
                <a:solidFill>
                  <a:srgbClr val="0070C0"/>
                </a:solidFill>
              </a:rPr>
              <a:t>Πού πηγαίνει η παραμυθένια συντροφιά;</a:t>
            </a:r>
          </a:p>
          <a:p>
            <a:endParaRPr lang="el-GR" sz="2600" dirty="0">
              <a:solidFill>
                <a:srgbClr val="0070C0"/>
              </a:solidFill>
            </a:endParaRPr>
          </a:p>
          <a:p>
            <a:r>
              <a:rPr lang="el-GR" sz="2600" dirty="0">
                <a:solidFill>
                  <a:srgbClr val="0070C0"/>
                </a:solidFill>
              </a:rPr>
              <a:t>Ποιοι ήρωες των παραμυθιών συμμετέχουν στην ιστορία; Κύκλωσέ τους!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EFA572B4-E7CA-48B9-8A1A-4569538CF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92" y="402884"/>
            <a:ext cx="5828108" cy="60045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A45D73-9245-46E8-9476-4AA7CE54FD1D}"/>
              </a:ext>
            </a:extLst>
          </p:cNvPr>
          <p:cNvSpPr txBox="1"/>
          <p:nvPr/>
        </p:nvSpPr>
        <p:spPr>
          <a:xfrm>
            <a:off x="397564" y="1232452"/>
            <a:ext cx="394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</a:rPr>
              <a:t>1.</a:t>
            </a:r>
            <a:endParaRPr lang="el-GR" sz="2000" b="1" dirty="0">
              <a:solidFill>
                <a:schemeClr val="accent5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63D41F-8E0F-40F1-86C1-A9ADF269B430}"/>
              </a:ext>
            </a:extLst>
          </p:cNvPr>
          <p:cNvSpPr txBox="1"/>
          <p:nvPr/>
        </p:nvSpPr>
        <p:spPr>
          <a:xfrm>
            <a:off x="397564" y="2409351"/>
            <a:ext cx="394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</a:rPr>
              <a:t>2.</a:t>
            </a:r>
            <a:endParaRPr lang="el-GR" sz="2000" b="1" dirty="0">
              <a:solidFill>
                <a:schemeClr val="accent5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1B3A8-C762-4346-A8DF-485E42A6AFBF}"/>
              </a:ext>
            </a:extLst>
          </p:cNvPr>
          <p:cNvSpPr txBox="1"/>
          <p:nvPr/>
        </p:nvSpPr>
        <p:spPr>
          <a:xfrm>
            <a:off x="395897" y="4750904"/>
            <a:ext cx="394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</a:rPr>
              <a:t>3.</a:t>
            </a:r>
            <a:endParaRPr lang="el-GR" sz="2000" b="1" dirty="0">
              <a:solidFill>
                <a:schemeClr val="accent5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E1BBD3-28CA-4988-B633-F8B4FC3D28CC}"/>
              </a:ext>
            </a:extLst>
          </p:cNvPr>
          <p:cNvSpPr txBox="1"/>
          <p:nvPr/>
        </p:nvSpPr>
        <p:spPr>
          <a:xfrm>
            <a:off x="6096000" y="3651450"/>
            <a:ext cx="5613964" cy="492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600" dirty="0">
                <a:solidFill>
                  <a:srgbClr val="0070C0"/>
                </a:solidFill>
              </a:rPr>
              <a:t>Η συγγραφέας λέγεται Ζωή Βαλάση.</a:t>
            </a:r>
          </a:p>
        </p:txBody>
      </p:sp>
    </p:spTree>
    <p:extLst>
      <p:ext uri="{BB962C8B-B14F-4D97-AF65-F5344CB8AC3E}">
        <p14:creationId xmlns:p14="http://schemas.microsoft.com/office/powerpoint/2010/main" val="77390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DBFC6A-BB94-4251-8512-7CA2742F01A9}"/>
              </a:ext>
            </a:extLst>
          </p:cNvPr>
          <p:cNvSpPr txBox="1"/>
          <p:nvPr/>
        </p:nvSpPr>
        <p:spPr>
          <a:xfrm>
            <a:off x="5976730" y="450574"/>
            <a:ext cx="621527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u="sng" dirty="0">
                <a:solidFill>
                  <a:srgbClr val="0070C0"/>
                </a:solidFill>
              </a:rPr>
              <a:t>Τώρα σκέψου και απάντησε στις ερωτήσεις:</a:t>
            </a:r>
          </a:p>
          <a:p>
            <a:endParaRPr lang="el-GR" sz="2600" dirty="0">
              <a:solidFill>
                <a:srgbClr val="0070C0"/>
              </a:solidFill>
            </a:endParaRPr>
          </a:p>
          <a:p>
            <a:r>
              <a:rPr lang="el-GR" sz="2600" dirty="0">
                <a:solidFill>
                  <a:srgbClr val="0070C0"/>
                </a:solidFill>
              </a:rPr>
              <a:t>Τι είδος κειμένου είναι;</a:t>
            </a:r>
          </a:p>
          <a:p>
            <a:endParaRPr lang="el-GR" sz="2600" dirty="0">
              <a:solidFill>
                <a:srgbClr val="0070C0"/>
              </a:solidFill>
            </a:endParaRPr>
          </a:p>
          <a:p>
            <a:r>
              <a:rPr lang="el-GR" sz="2600" dirty="0">
                <a:solidFill>
                  <a:srgbClr val="0070C0"/>
                </a:solidFill>
              </a:rPr>
              <a:t>Πόσες παραγράφους έχει;</a:t>
            </a:r>
          </a:p>
          <a:p>
            <a:r>
              <a:rPr lang="el-GR" sz="2600" dirty="0">
                <a:solidFill>
                  <a:srgbClr val="0070C0"/>
                </a:solidFill>
              </a:rPr>
              <a:t>Βάλε αριθμούς στις παραγράφους.</a:t>
            </a:r>
          </a:p>
          <a:p>
            <a:endParaRPr lang="el-GR" sz="2600" dirty="0">
              <a:solidFill>
                <a:srgbClr val="0070C0"/>
              </a:solidFill>
            </a:endParaRPr>
          </a:p>
          <a:p>
            <a:r>
              <a:rPr lang="el-GR" sz="2600" dirty="0">
                <a:solidFill>
                  <a:srgbClr val="0070C0"/>
                </a:solidFill>
              </a:rPr>
              <a:t>Πώς λέγεται η συγγραφέας;</a:t>
            </a:r>
          </a:p>
          <a:p>
            <a:endParaRPr lang="el-GR" sz="2600" dirty="0">
              <a:solidFill>
                <a:srgbClr val="0070C0"/>
              </a:solidFill>
            </a:endParaRPr>
          </a:p>
          <a:p>
            <a:r>
              <a:rPr lang="el-GR" sz="2600" dirty="0">
                <a:solidFill>
                  <a:srgbClr val="0070C0"/>
                </a:solidFill>
              </a:rPr>
              <a:t>Πού πηγαίνει η παραμυθένια συντροφιά;</a:t>
            </a:r>
          </a:p>
          <a:p>
            <a:endParaRPr lang="el-GR" sz="2600" dirty="0">
              <a:solidFill>
                <a:srgbClr val="0070C0"/>
              </a:solidFill>
            </a:endParaRPr>
          </a:p>
          <a:p>
            <a:r>
              <a:rPr lang="el-GR" sz="2600" dirty="0">
                <a:solidFill>
                  <a:srgbClr val="0070C0"/>
                </a:solidFill>
              </a:rPr>
              <a:t>Ποιοι ήρωες των παραμυθιών συμμετέχουν στην ιστορία; Κύκλωσέ τους!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EFA572B4-E7CA-48B9-8A1A-4569538CF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92" y="402884"/>
            <a:ext cx="5828108" cy="60045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A45D73-9245-46E8-9476-4AA7CE54FD1D}"/>
              </a:ext>
            </a:extLst>
          </p:cNvPr>
          <p:cNvSpPr txBox="1"/>
          <p:nvPr/>
        </p:nvSpPr>
        <p:spPr>
          <a:xfrm>
            <a:off x="397564" y="1232452"/>
            <a:ext cx="394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</a:rPr>
              <a:t>1.</a:t>
            </a:r>
            <a:endParaRPr lang="el-GR" sz="2000" b="1" dirty="0">
              <a:solidFill>
                <a:schemeClr val="accent5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63D41F-8E0F-40F1-86C1-A9ADF269B430}"/>
              </a:ext>
            </a:extLst>
          </p:cNvPr>
          <p:cNvSpPr txBox="1"/>
          <p:nvPr/>
        </p:nvSpPr>
        <p:spPr>
          <a:xfrm>
            <a:off x="397564" y="2409351"/>
            <a:ext cx="394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</a:rPr>
              <a:t>2.</a:t>
            </a:r>
            <a:endParaRPr lang="el-GR" sz="2000" b="1" dirty="0">
              <a:solidFill>
                <a:schemeClr val="accent5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1B3A8-C762-4346-A8DF-485E42A6AFBF}"/>
              </a:ext>
            </a:extLst>
          </p:cNvPr>
          <p:cNvSpPr txBox="1"/>
          <p:nvPr/>
        </p:nvSpPr>
        <p:spPr>
          <a:xfrm>
            <a:off x="395897" y="4750904"/>
            <a:ext cx="394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</a:rPr>
              <a:t>3.</a:t>
            </a:r>
            <a:endParaRPr lang="el-GR" sz="2000" b="1" dirty="0">
              <a:solidFill>
                <a:schemeClr val="accent5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D668C8-F1FB-411B-B2E1-92DE6B5EE876}"/>
              </a:ext>
            </a:extLst>
          </p:cNvPr>
          <p:cNvSpPr txBox="1"/>
          <p:nvPr/>
        </p:nvSpPr>
        <p:spPr>
          <a:xfrm>
            <a:off x="5975063" y="4458516"/>
            <a:ext cx="5613964" cy="492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600" dirty="0">
                <a:solidFill>
                  <a:srgbClr val="0070C0"/>
                </a:solidFill>
              </a:rPr>
              <a:t>Πηγαίνει στην πόλη των ανθρώπων.</a:t>
            </a:r>
          </a:p>
        </p:txBody>
      </p:sp>
    </p:spTree>
    <p:extLst>
      <p:ext uri="{BB962C8B-B14F-4D97-AF65-F5344CB8AC3E}">
        <p14:creationId xmlns:p14="http://schemas.microsoft.com/office/powerpoint/2010/main" val="3449056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DBFC6A-BB94-4251-8512-7CA2742F01A9}"/>
              </a:ext>
            </a:extLst>
          </p:cNvPr>
          <p:cNvSpPr txBox="1"/>
          <p:nvPr/>
        </p:nvSpPr>
        <p:spPr>
          <a:xfrm>
            <a:off x="5976730" y="450574"/>
            <a:ext cx="621527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u="sng" dirty="0">
                <a:solidFill>
                  <a:srgbClr val="0070C0"/>
                </a:solidFill>
              </a:rPr>
              <a:t>Τώρα σκέψου και απάντησε στις ερωτήσεις:</a:t>
            </a:r>
          </a:p>
          <a:p>
            <a:endParaRPr lang="el-GR" sz="2600" dirty="0">
              <a:solidFill>
                <a:srgbClr val="0070C0"/>
              </a:solidFill>
            </a:endParaRPr>
          </a:p>
          <a:p>
            <a:r>
              <a:rPr lang="el-GR" sz="2600" dirty="0">
                <a:solidFill>
                  <a:srgbClr val="0070C0"/>
                </a:solidFill>
              </a:rPr>
              <a:t>Τι είδος κειμένου είναι;</a:t>
            </a:r>
          </a:p>
          <a:p>
            <a:endParaRPr lang="el-GR" sz="2600" dirty="0">
              <a:solidFill>
                <a:srgbClr val="0070C0"/>
              </a:solidFill>
            </a:endParaRPr>
          </a:p>
          <a:p>
            <a:r>
              <a:rPr lang="el-GR" sz="2600" dirty="0">
                <a:solidFill>
                  <a:srgbClr val="0070C0"/>
                </a:solidFill>
              </a:rPr>
              <a:t>Πόσες παραγράφους έχει;</a:t>
            </a:r>
          </a:p>
          <a:p>
            <a:r>
              <a:rPr lang="el-GR" sz="2600" dirty="0">
                <a:solidFill>
                  <a:srgbClr val="0070C0"/>
                </a:solidFill>
              </a:rPr>
              <a:t>Βάλε αριθμούς στις παραγράφους.</a:t>
            </a:r>
          </a:p>
          <a:p>
            <a:endParaRPr lang="el-GR" sz="2600" dirty="0">
              <a:solidFill>
                <a:srgbClr val="0070C0"/>
              </a:solidFill>
            </a:endParaRPr>
          </a:p>
          <a:p>
            <a:r>
              <a:rPr lang="el-GR" sz="2600" dirty="0">
                <a:solidFill>
                  <a:srgbClr val="0070C0"/>
                </a:solidFill>
              </a:rPr>
              <a:t>Πώς λέγεται η συγγραφέας;</a:t>
            </a:r>
          </a:p>
          <a:p>
            <a:endParaRPr lang="el-GR" sz="2600" dirty="0">
              <a:solidFill>
                <a:srgbClr val="0070C0"/>
              </a:solidFill>
            </a:endParaRPr>
          </a:p>
          <a:p>
            <a:r>
              <a:rPr lang="el-GR" sz="2600" dirty="0">
                <a:solidFill>
                  <a:srgbClr val="0070C0"/>
                </a:solidFill>
              </a:rPr>
              <a:t>Πού πηγαίνει η παραμυθένια συντροφιά;</a:t>
            </a:r>
          </a:p>
          <a:p>
            <a:endParaRPr lang="el-GR" sz="2600" dirty="0">
              <a:solidFill>
                <a:srgbClr val="0070C0"/>
              </a:solidFill>
            </a:endParaRPr>
          </a:p>
          <a:p>
            <a:r>
              <a:rPr lang="el-GR" sz="2600" dirty="0">
                <a:solidFill>
                  <a:srgbClr val="0070C0"/>
                </a:solidFill>
              </a:rPr>
              <a:t>Ποιοι ήρωες των παραμυθιών συμμετέχουν στην ιστορία; Κύκλωσέ τους!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EFA572B4-E7CA-48B9-8A1A-4569538CF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92" y="402884"/>
            <a:ext cx="5828108" cy="60045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A45D73-9245-46E8-9476-4AA7CE54FD1D}"/>
              </a:ext>
            </a:extLst>
          </p:cNvPr>
          <p:cNvSpPr txBox="1"/>
          <p:nvPr/>
        </p:nvSpPr>
        <p:spPr>
          <a:xfrm>
            <a:off x="397564" y="1232452"/>
            <a:ext cx="394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</a:rPr>
              <a:t>1.</a:t>
            </a:r>
            <a:endParaRPr lang="el-GR" sz="2000" b="1" dirty="0">
              <a:solidFill>
                <a:schemeClr val="accent5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63D41F-8E0F-40F1-86C1-A9ADF269B430}"/>
              </a:ext>
            </a:extLst>
          </p:cNvPr>
          <p:cNvSpPr txBox="1"/>
          <p:nvPr/>
        </p:nvSpPr>
        <p:spPr>
          <a:xfrm>
            <a:off x="397564" y="2409351"/>
            <a:ext cx="394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</a:rPr>
              <a:t>2.</a:t>
            </a:r>
            <a:endParaRPr lang="el-GR" sz="2000" b="1" dirty="0">
              <a:solidFill>
                <a:schemeClr val="accent5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1B3A8-C762-4346-A8DF-485E42A6AFBF}"/>
              </a:ext>
            </a:extLst>
          </p:cNvPr>
          <p:cNvSpPr txBox="1"/>
          <p:nvPr/>
        </p:nvSpPr>
        <p:spPr>
          <a:xfrm>
            <a:off x="395897" y="4750904"/>
            <a:ext cx="394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</a:rPr>
              <a:t>3.</a:t>
            </a:r>
            <a:endParaRPr lang="el-GR" sz="2000" b="1" dirty="0">
              <a:solidFill>
                <a:schemeClr val="accent5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C0D622-1C3E-4E68-A040-7824E0413BBF}"/>
              </a:ext>
            </a:extLst>
          </p:cNvPr>
          <p:cNvSpPr txBox="1"/>
          <p:nvPr/>
        </p:nvSpPr>
        <p:spPr>
          <a:xfrm>
            <a:off x="4731026" y="5636773"/>
            <a:ext cx="7315199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0070C0"/>
                </a:solidFill>
              </a:rPr>
              <a:t>Ο Παπουτσωμένος γάτος, η Σταχτοπούτα, ο γενναίος ραφτάκος, η Κοκκινοσκουφίτσα και ο Κοντορεβυθούλης.</a:t>
            </a: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CFB79BA2-2435-4D49-B80B-8BE0F8DC1E61}"/>
              </a:ext>
            </a:extLst>
          </p:cNvPr>
          <p:cNvSpPr/>
          <p:nvPr/>
        </p:nvSpPr>
        <p:spPr>
          <a:xfrm>
            <a:off x="2835965" y="2409351"/>
            <a:ext cx="1802296" cy="4001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B90D598B-75D9-4D6B-A4EF-255901258AB4}"/>
              </a:ext>
            </a:extLst>
          </p:cNvPr>
          <p:cNvSpPr/>
          <p:nvPr/>
        </p:nvSpPr>
        <p:spPr>
          <a:xfrm>
            <a:off x="2087217" y="3205100"/>
            <a:ext cx="1802296" cy="4001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B4E70698-0181-4E12-B153-B16503114882}"/>
              </a:ext>
            </a:extLst>
          </p:cNvPr>
          <p:cNvSpPr/>
          <p:nvPr/>
        </p:nvSpPr>
        <p:spPr>
          <a:xfrm>
            <a:off x="3829878" y="3597434"/>
            <a:ext cx="1802296" cy="4001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βάλ 12">
            <a:extLst>
              <a:ext uri="{FF2B5EF4-FFF2-40B4-BE49-F238E27FC236}">
                <a16:creationId xmlns:a16="http://schemas.microsoft.com/office/drawing/2014/main" id="{C39B2B9F-2D87-4FC3-8F7A-F9A3FC238E6C}"/>
              </a:ext>
            </a:extLst>
          </p:cNvPr>
          <p:cNvSpPr/>
          <p:nvPr/>
        </p:nvSpPr>
        <p:spPr>
          <a:xfrm>
            <a:off x="1262270" y="3979679"/>
            <a:ext cx="1524000" cy="4001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143CE092-8084-4A02-9BF5-2574DF98D395}"/>
              </a:ext>
            </a:extLst>
          </p:cNvPr>
          <p:cNvSpPr/>
          <p:nvPr/>
        </p:nvSpPr>
        <p:spPr>
          <a:xfrm>
            <a:off x="4982817" y="2409351"/>
            <a:ext cx="901148" cy="4001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F8285B6F-33A4-42FE-8839-829BE5A64DF8}"/>
              </a:ext>
            </a:extLst>
          </p:cNvPr>
          <p:cNvSpPr/>
          <p:nvPr/>
        </p:nvSpPr>
        <p:spPr>
          <a:xfrm>
            <a:off x="267892" y="2783820"/>
            <a:ext cx="620004" cy="4001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6644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4A7E83-573F-4C18-B8BC-96D00DA7F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2600" b="1" dirty="0">
                <a:solidFill>
                  <a:srgbClr val="002060"/>
                </a:solidFill>
              </a:rPr>
              <a:t>Τώρα διάβασε προσεχτικά την πρώτη παράγραφο. Χρωμάτισε </a:t>
            </a:r>
            <a:r>
              <a:rPr lang="el-GR" sz="2600" b="1" dirty="0">
                <a:solidFill>
                  <a:srgbClr val="002060"/>
                </a:solidFill>
                <a:highlight>
                  <a:srgbClr val="FFFF00"/>
                </a:highlight>
              </a:rPr>
              <a:t>κίτρινα τα ουσιαστικά</a:t>
            </a:r>
            <a:r>
              <a:rPr lang="el-GR" sz="2600" b="1" dirty="0">
                <a:solidFill>
                  <a:srgbClr val="002060"/>
                </a:solidFill>
              </a:rPr>
              <a:t> , </a:t>
            </a:r>
            <a:r>
              <a:rPr lang="el-GR" sz="2600" b="1" dirty="0">
                <a:solidFill>
                  <a:srgbClr val="002060"/>
                </a:solidFill>
                <a:highlight>
                  <a:srgbClr val="00FFFF"/>
                </a:highlight>
              </a:rPr>
              <a:t>γαλάζια τα επίθετα </a:t>
            </a:r>
            <a:r>
              <a:rPr lang="el-GR" sz="2600" b="1" dirty="0">
                <a:solidFill>
                  <a:srgbClr val="002060"/>
                </a:solidFill>
              </a:rPr>
              <a:t>και </a:t>
            </a:r>
            <a:r>
              <a:rPr lang="el-GR" sz="2600" b="1" dirty="0">
                <a:solidFill>
                  <a:srgbClr val="002060"/>
                </a:solidFill>
                <a:highlight>
                  <a:srgbClr val="FF0000"/>
                </a:highlight>
              </a:rPr>
              <a:t>κόκκινα τα ρήματα</a:t>
            </a:r>
            <a:r>
              <a:rPr lang="el-GR" sz="26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9DE3671D-6535-435D-95C5-C9E936DC7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85846"/>
            <a:ext cx="9697278" cy="151167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8060370F-D1E4-4887-9AC3-FC9B092CD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914" y="3592678"/>
            <a:ext cx="5899490" cy="2956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EC529F-109E-46F9-8FA4-FBC33FC4F554}"/>
              </a:ext>
            </a:extLst>
          </p:cNvPr>
          <p:cNvSpPr txBox="1"/>
          <p:nvPr/>
        </p:nvSpPr>
        <p:spPr>
          <a:xfrm>
            <a:off x="7537271" y="3846755"/>
            <a:ext cx="31937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rgbClr val="002060"/>
                </a:solidFill>
              </a:rPr>
              <a:t>Προσοχή: Θα βρεις 7 ουσιαστικά, 4 επίθετα και 2 ρήματα.</a:t>
            </a:r>
          </a:p>
        </p:txBody>
      </p:sp>
    </p:spTree>
    <p:extLst>
      <p:ext uri="{BB962C8B-B14F-4D97-AF65-F5344CB8AC3E}">
        <p14:creationId xmlns:p14="http://schemas.microsoft.com/office/powerpoint/2010/main" val="7954155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702</Words>
  <Application>Microsoft Office PowerPoint</Application>
  <PresentationFormat>Ευρεία οθόνη</PresentationFormat>
  <Paragraphs>167</Paragraphs>
  <Slides>26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Τώρα διάβασε προσεχτικά την πρώτη παράγραφο. Χρωμάτισε κίτρινα τα ουσιαστικά , γαλάζια τα επίθετα και κόκκινα τα ρήματα.</vt:lpstr>
      <vt:lpstr>Τώρα διάβασε προσεχτικά την πρώτη παράγραφο. Χρωμάτισε κίτρινα τα ουσιαστικά , γαλάζια τα επίθετα και κόκκινα τα ρήματα.</vt:lpstr>
      <vt:lpstr>Πρόσεξε από τις λέξεις που έμειναν τα: Τις, της, την, την, τον. </vt:lpstr>
      <vt:lpstr>Πρόσεξε από τις λέξεις που έμειναν τα: Τις, της, την, την, τον.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Προσοχή στην ορθογραφία!</vt:lpstr>
      <vt:lpstr>Η Βάγια (σελ. 21) μας εξηγεί:</vt:lpstr>
      <vt:lpstr>Μάθε κι αυτό:</vt:lpstr>
      <vt:lpstr>Παρουσίαση του PowerPoint</vt:lpstr>
      <vt:lpstr>Δες τις λέξεις που έμειναν αχρωμάτιστες στην παράγραφο που μελετήσαμε: Υπάρχουν δύο αόριστα άρθρα. Μπορείς να τα βρεις;</vt:lpstr>
      <vt:lpstr>Πάτα στην εικόνα για να δεις ένα βίντεο για τα άρθρα!</vt:lpstr>
      <vt:lpstr>Ας θυμηθούμε ποια μέρη του λόγου              μάθαμε μέχρι τώρα:</vt:lpstr>
      <vt:lpstr>Ώρα για εξάσκηση και παιχνίδι!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Chris</dc:creator>
  <cp:lastModifiedBy>Chris</cp:lastModifiedBy>
  <cp:revision>63</cp:revision>
  <dcterms:created xsi:type="dcterms:W3CDTF">2020-05-10T04:38:23Z</dcterms:created>
  <dcterms:modified xsi:type="dcterms:W3CDTF">2020-05-10T16:09:43Z</dcterms:modified>
</cp:coreProperties>
</file>