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8" r:id="rId5"/>
    <p:sldId id="315" r:id="rId6"/>
    <p:sldId id="316" r:id="rId7"/>
    <p:sldId id="314" r:id="rId8"/>
    <p:sldId id="313" r:id="rId9"/>
    <p:sldId id="312" r:id="rId10"/>
    <p:sldId id="311" r:id="rId11"/>
    <p:sldId id="310" r:id="rId12"/>
    <p:sldId id="309" r:id="rId13"/>
    <p:sldId id="318" r:id="rId14"/>
    <p:sldId id="317" r:id="rId15"/>
    <p:sldId id="330" r:id="rId16"/>
    <p:sldId id="334" r:id="rId17"/>
    <p:sldId id="319" r:id="rId18"/>
    <p:sldId id="321" r:id="rId19"/>
    <p:sldId id="320" r:id="rId20"/>
    <p:sldId id="328" r:id="rId21"/>
    <p:sldId id="322" r:id="rId22"/>
    <p:sldId id="323" r:id="rId23"/>
    <p:sldId id="282" r:id="rId24"/>
    <p:sldId id="284" r:id="rId25"/>
    <p:sldId id="324" r:id="rId26"/>
    <p:sldId id="325" r:id="rId27"/>
    <p:sldId id="326" r:id="rId28"/>
    <p:sldId id="329" r:id="rId29"/>
    <p:sldId id="327" r:id="rId30"/>
    <p:sldId id="278" r:id="rId31"/>
    <p:sldId id="299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E555E-38F5-4578-8E2C-C3B166F52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33E67E-986E-412A-8B8B-07FB75A1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BF4EB-A834-4B8B-ABD3-1DD1AB14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D18725-DF77-4601-B192-7C1FB619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A3295E-0A7D-4FE3-BE4C-F0F78FC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8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45E77-5D83-48E4-960F-54B919E4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9F8164-A07C-4DEE-B90B-047E840F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A837DC-1BAC-49ED-BD90-09D40D3A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EB5D80-CA94-4073-9785-07E08E95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78B4C4-3802-41ED-A0D6-7D11014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3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8088E9-9382-4660-897A-8ABD09EC5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C9CE96-1B19-448E-898B-34D6FFA8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86BA63-F6B2-47CB-9ECD-1F409A28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7FCB31-0616-4513-9108-8B9355B3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E8698D-C52D-49F7-9318-BFF5802F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5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FB411-6085-4E88-A1BB-AC54B63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C029E-BB32-4EEB-A8AF-8D73B74C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586DA6-ED51-4E7F-B581-82BA989C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F71B4E-10E0-422A-9F6B-81501A18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42064A-6399-4D6D-95E2-E52A51DA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4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19DF5-445D-48CD-A747-D4245910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9FFC07-4A7C-4F9F-A80E-37E9A724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A283B3-6B9E-46C1-9BEA-74068626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FE4294-3C35-4437-B8BA-CB941E65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3CCDF4-1060-41BF-BA38-C2FDA8BC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684F4C-1052-4557-99AC-4C0B7280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323812-68FD-4196-9C8C-CAB09F132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2F1A1E-04DF-4D41-9FF6-67179566E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0D6951-507B-4084-B21D-7252D28A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35478D-2530-45F1-81FF-8E75D2B8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1ABA38-24B0-4909-8473-E9D50A1B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3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F0057-DAA8-4F50-9AED-20B39B97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5BDEF6-282E-40CD-8850-B06F6086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CE2958-A8C5-4E8B-9613-A8D6E8D94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9E3E25-AC51-4FCE-B34D-91A5B93C1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F05B5A-524B-4875-92F8-4342D4C22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33B8142-0DDB-4A2C-A506-7E481721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2F7032-A9EA-4E44-8CCD-31D6D48A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F4D32C7-908C-45A8-B9E3-1102541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5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12E5F-1B5D-4A07-8014-019E2F89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F9272D-AB87-4C21-AA53-13B4D621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B49409-BC02-49F0-B862-789B66F3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BD4790F-75BD-48B5-9A07-3ED02B3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4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F0540F-3B52-40A4-BB20-56F43735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6C1A25A-C8BF-42CF-8486-15A96CF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84D92A-46CD-43B5-BBEB-7BAE785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2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A5227-3150-47DF-B529-21BD57BD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5025E-CD19-44D6-B348-B14BEEAD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4E0E97-0187-4BDB-A5FB-1C51374A6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40FFA6-D260-4685-888B-3D654E8D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22B073-EA4E-49D2-A933-11E3789F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BFA8EA-C084-408A-8F08-B75D4332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8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6DBBB-75A2-4AB4-AF63-F511D2E7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9D26C63-73FC-462F-A496-75301FEDF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47F31E-F633-4221-971E-3923BF08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B56A43-F75F-42BA-8236-C1979EC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3AB724-3265-4847-817E-325D6C97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BC29AB-1C64-467B-9ECC-DA33046F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18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E9C234A-B73E-4545-B4B0-13FE3D7D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5A6C53-C1AE-454D-881A-8BBFE28D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30D1E5-C4A6-4ABC-BB26-6AFF3416D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AF18-4081-4E07-A810-CA112B3E29C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E13972-1ADE-41EB-914E-AFC470F4B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4DDF29-5A74-4E04-B49D-5789ADD30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dim-pafos3-ka-paf.schools.ac.cy/data/uploads/ergasies/2020_2021/b1class/ellinika/enotita-10/poemagiataarsenikse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://dim-pafos3-ka-paf.schools.ac.cy/data/uploads/ergasies/2020_2021/b1class/ellinika/enotita-10/arsenika-se-is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C892C8-33F0-48CE-9E97-65546151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767291"/>
            <a:ext cx="11542776" cy="2834747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926B9B-26D8-4868-AFA1-18AC2FD3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465" y="3429000"/>
            <a:ext cx="9144000" cy="1828800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C00000"/>
                </a:solidFill>
              </a:rPr>
              <a:t>Αρσενικά σε -ης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2C0745-6FDE-47CB-8D3E-39818EBA1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329" y="3382848"/>
            <a:ext cx="3805546" cy="32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49B0D-A0C8-4290-BD3B-831E4DA9AAE8}"/>
              </a:ext>
            </a:extLst>
          </p:cNvPr>
          <p:cNvSpPr txBox="1"/>
          <p:nvPr/>
        </p:nvSpPr>
        <p:spPr>
          <a:xfrm>
            <a:off x="6923546" y="4565811"/>
            <a:ext cx="49891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Κάποια νύχτα.</a:t>
            </a:r>
          </a:p>
        </p:txBody>
      </p:sp>
    </p:spTree>
    <p:extLst>
      <p:ext uri="{BB962C8B-B14F-4D97-AF65-F5344CB8AC3E}">
        <p14:creationId xmlns:p14="http://schemas.microsoft.com/office/powerpoint/2010/main" val="21838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42FB1-9DAB-41BF-8CAC-C6B5415258DB}"/>
              </a:ext>
            </a:extLst>
          </p:cNvPr>
          <p:cNvSpPr txBox="1"/>
          <p:nvPr/>
        </p:nvSpPr>
        <p:spPr>
          <a:xfrm>
            <a:off x="6837102" y="5507335"/>
            <a:ext cx="49891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Ο Ζαχαρίας Παπαντωνίου.</a:t>
            </a:r>
          </a:p>
        </p:txBody>
      </p:sp>
    </p:spTree>
    <p:extLst>
      <p:ext uri="{BB962C8B-B14F-4D97-AF65-F5344CB8AC3E}">
        <p14:creationId xmlns:p14="http://schemas.microsoft.com/office/powerpoint/2010/main" val="223766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8486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</a:t>
            </a:r>
            <a:r>
              <a:rPr lang="el-GR" sz="2800" b="1" dirty="0">
                <a:solidFill>
                  <a:srgbClr val="002060"/>
                </a:solidFill>
              </a:rPr>
              <a:t>πιστεύεις</a:t>
            </a:r>
            <a:r>
              <a:rPr lang="el-GR" sz="2800" dirty="0">
                <a:solidFill>
                  <a:srgbClr val="002060"/>
                </a:solidFill>
              </a:rPr>
              <a:t> ότι θα γίνει στο τέλος; 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Θα τα καταφέρουν οι ποντικοί να μπουν στο ντουλάπι και να κλέψουν κάτι να φάνε;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Γιατί το λες αυτό;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77CAC-768B-40CD-9959-1FC9288E6EEB}"/>
              </a:ext>
            </a:extLst>
          </p:cNvPr>
          <p:cNvSpPr txBox="1"/>
          <p:nvPr/>
        </p:nvSpPr>
        <p:spPr>
          <a:xfrm>
            <a:off x="6977575" y="5095092"/>
            <a:ext cx="4286773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1"/>
                </a:solidFill>
              </a:rPr>
              <a:t>Πιστεύω ότι…</a:t>
            </a:r>
          </a:p>
          <a:p>
            <a:r>
              <a:rPr lang="el-GR" sz="2800" dirty="0">
                <a:solidFill>
                  <a:schemeClr val="accent1"/>
                </a:solidFill>
              </a:rPr>
              <a:t>Νομίζω ότι…</a:t>
            </a:r>
          </a:p>
          <a:p>
            <a:r>
              <a:rPr lang="el-GR" sz="2800" dirty="0">
                <a:solidFill>
                  <a:schemeClr val="accent1"/>
                </a:solidFill>
              </a:rPr>
              <a:t>Η γνώμη μου είναι ότι…</a:t>
            </a:r>
          </a:p>
        </p:txBody>
      </p:sp>
    </p:spTree>
    <p:extLst>
      <p:ext uri="{BB962C8B-B14F-4D97-AF65-F5344CB8AC3E}">
        <p14:creationId xmlns:p14="http://schemas.microsoft.com/office/powerpoint/2010/main" val="16892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8486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Ένα ποίημα συνήθως έχει </a:t>
            </a:r>
            <a:r>
              <a:rPr lang="el-GR" sz="2800" b="1" dirty="0">
                <a:solidFill>
                  <a:srgbClr val="002060"/>
                </a:solidFill>
              </a:rPr>
              <a:t>ομοιοκαταληξία</a:t>
            </a:r>
            <a:r>
              <a:rPr lang="el-GR" sz="2800" dirty="0">
                <a:solidFill>
                  <a:srgbClr val="002060"/>
                </a:solidFill>
              </a:rPr>
              <a:t>. 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Βρες και χρωμάτισε με το ίδιο χρώμα τις λέξεις που ομοιοκαταληκτούν: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</a:rPr>
              <a:t>ποντικοί </a:t>
            </a: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μπουν 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βαριά </a:t>
            </a:r>
          </a:p>
          <a:p>
            <a:pPr>
              <a:lnSpc>
                <a:spcPct val="150000"/>
              </a:lnSpc>
            </a:pPr>
            <a:r>
              <a:rPr lang="el-GR" sz="2800" dirty="0" err="1">
                <a:solidFill>
                  <a:srgbClr val="002060"/>
                </a:solidFill>
                <a:sym typeface="Wingdings" panose="05000000000000000000" pitchFamily="2" charset="2"/>
              </a:rPr>
              <a:t>ξυπνή</a:t>
            </a: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 </a:t>
            </a:r>
            <a:endParaRPr lang="el-GR" sz="2800" dirty="0">
              <a:solidFill>
                <a:srgbClr val="002060"/>
              </a:solidFill>
            </a:endParaRP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8486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Ένα ποίημα συνήθως έχει </a:t>
            </a:r>
            <a:r>
              <a:rPr lang="el-GR" sz="2800" b="1" dirty="0">
                <a:solidFill>
                  <a:srgbClr val="002060"/>
                </a:solidFill>
              </a:rPr>
              <a:t>ομοιοκαταληξία</a:t>
            </a:r>
            <a:r>
              <a:rPr lang="el-GR" sz="2800" dirty="0">
                <a:solidFill>
                  <a:srgbClr val="002060"/>
                </a:solidFill>
              </a:rPr>
              <a:t>. 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Βρες και χρωμάτισε με το ίδιο χρώμα τις λέξεις που ομοιοκαταληκτούν: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</a:rPr>
              <a:t>ποντικοί </a:t>
            </a: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μπουν 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βαριά </a:t>
            </a:r>
          </a:p>
          <a:p>
            <a:pPr>
              <a:lnSpc>
                <a:spcPct val="150000"/>
              </a:lnSpc>
            </a:pPr>
            <a:r>
              <a:rPr lang="el-GR" sz="2800" dirty="0" err="1">
                <a:solidFill>
                  <a:srgbClr val="002060"/>
                </a:solidFill>
                <a:sym typeface="Wingdings" panose="05000000000000000000" pitchFamily="2" charset="2"/>
              </a:rPr>
              <a:t>ξυπνή</a:t>
            </a:r>
            <a:r>
              <a:rPr lang="el-GR" sz="2800" dirty="0">
                <a:solidFill>
                  <a:srgbClr val="002060"/>
                </a:solidFill>
                <a:sym typeface="Wingdings" panose="05000000000000000000" pitchFamily="2" charset="2"/>
              </a:rPr>
              <a:t> </a:t>
            </a:r>
            <a:endParaRPr lang="el-GR" sz="2800" dirty="0">
              <a:solidFill>
                <a:srgbClr val="002060"/>
              </a:solidFill>
            </a:endParaRP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D1395-2470-4DAF-B533-C1E54CD1355E}"/>
              </a:ext>
            </a:extLst>
          </p:cNvPr>
          <p:cNvSpPr txBox="1"/>
          <p:nvPr/>
        </p:nvSpPr>
        <p:spPr>
          <a:xfrm>
            <a:off x="8719929" y="3425033"/>
            <a:ext cx="2054087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/>
                </a:solidFill>
              </a:rPr>
              <a:t>μαστορική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54F98-EC6B-4D4B-92C4-3BF2FE9445B0}"/>
              </a:ext>
            </a:extLst>
          </p:cNvPr>
          <p:cNvSpPr txBox="1"/>
          <p:nvPr/>
        </p:nvSpPr>
        <p:spPr>
          <a:xfrm>
            <a:off x="8481390" y="4063894"/>
            <a:ext cx="2054087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/>
                </a:solidFill>
              </a:rPr>
              <a:t>τρυπούν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74D5F-C4B6-465D-8C27-4CF4F7497832}"/>
              </a:ext>
            </a:extLst>
          </p:cNvPr>
          <p:cNvSpPr txBox="1"/>
          <p:nvPr/>
        </p:nvSpPr>
        <p:spPr>
          <a:xfrm>
            <a:off x="8481390" y="4702755"/>
            <a:ext cx="2054087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/>
                </a:solidFill>
              </a:rPr>
              <a:t>φωτιά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50447-5842-499C-9406-0EA70EF6B40A}"/>
              </a:ext>
            </a:extLst>
          </p:cNvPr>
          <p:cNvSpPr txBox="1"/>
          <p:nvPr/>
        </p:nvSpPr>
        <p:spPr>
          <a:xfrm>
            <a:off x="8481390" y="5341616"/>
            <a:ext cx="2054087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1"/>
                </a:solidFill>
              </a:rPr>
              <a:t>αγρυπνεί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1908C98-9B86-44E0-A4AA-E6CA9ECC3372}"/>
              </a:ext>
            </a:extLst>
          </p:cNvPr>
          <p:cNvSpPr/>
          <p:nvPr/>
        </p:nvSpPr>
        <p:spPr>
          <a:xfrm>
            <a:off x="3154017" y="2729948"/>
            <a:ext cx="861392" cy="278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1865884E-6767-447C-8329-E8F1837AEBDC}"/>
              </a:ext>
            </a:extLst>
          </p:cNvPr>
          <p:cNvSpPr/>
          <p:nvPr/>
        </p:nvSpPr>
        <p:spPr>
          <a:xfrm>
            <a:off x="2723321" y="3092088"/>
            <a:ext cx="974036" cy="332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8AB2013-E714-4C7E-8364-D7E65FC6E556}"/>
              </a:ext>
            </a:extLst>
          </p:cNvPr>
          <p:cNvSpPr/>
          <p:nvPr/>
        </p:nvSpPr>
        <p:spPr>
          <a:xfrm>
            <a:off x="3810000" y="3460653"/>
            <a:ext cx="861392" cy="3399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358469C-6E53-4B6F-9D9D-F8A3104D3785}"/>
              </a:ext>
            </a:extLst>
          </p:cNvPr>
          <p:cNvSpPr/>
          <p:nvPr/>
        </p:nvSpPr>
        <p:spPr>
          <a:xfrm>
            <a:off x="4164648" y="3800619"/>
            <a:ext cx="861392" cy="2782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E207CB8-1F6F-45D2-BACA-05C38E88D167}"/>
              </a:ext>
            </a:extLst>
          </p:cNvPr>
          <p:cNvSpPr/>
          <p:nvPr/>
        </p:nvSpPr>
        <p:spPr>
          <a:xfrm>
            <a:off x="4532396" y="4170967"/>
            <a:ext cx="861392" cy="27829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3B9269FE-7C05-4D54-A9D3-13BE25D8F91C}"/>
              </a:ext>
            </a:extLst>
          </p:cNvPr>
          <p:cNvSpPr/>
          <p:nvPr/>
        </p:nvSpPr>
        <p:spPr>
          <a:xfrm>
            <a:off x="4015409" y="4556337"/>
            <a:ext cx="861392" cy="27829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EA2C781B-70B5-4801-8AF7-DF91C7F0BD3E}"/>
              </a:ext>
            </a:extLst>
          </p:cNvPr>
          <p:cNvSpPr/>
          <p:nvPr/>
        </p:nvSpPr>
        <p:spPr>
          <a:xfrm>
            <a:off x="4671392" y="4937761"/>
            <a:ext cx="722396" cy="25743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BFD645C5-0AC2-4EC8-BF01-E7CC27C321F9}"/>
              </a:ext>
            </a:extLst>
          </p:cNvPr>
          <p:cNvSpPr/>
          <p:nvPr/>
        </p:nvSpPr>
        <p:spPr>
          <a:xfrm>
            <a:off x="4906770" y="5278131"/>
            <a:ext cx="861392" cy="27829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8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75856A-DDF1-45B5-BC47-F97CEF4D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</a:rPr>
              <a:t>Ώρα για Αντιγραφή και Ορθογραφία!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6AFE04-5EE5-4C5E-A7CB-3C8E24CB6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5833680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D7523-75FD-4836-B685-FFD0B8999E53}"/>
              </a:ext>
            </a:extLst>
          </p:cNvPr>
          <p:cNvSpPr txBox="1"/>
          <p:nvPr/>
        </p:nvSpPr>
        <p:spPr>
          <a:xfrm rot="1239308">
            <a:off x="9392862" y="473909"/>
            <a:ext cx="204810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A + o</a:t>
            </a:r>
            <a:endParaRPr lang="el-GR" sz="6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55A2E-9BCA-4AF9-AAB4-C688C4A23F14}"/>
              </a:ext>
            </a:extLst>
          </p:cNvPr>
          <p:cNvSpPr txBox="1"/>
          <p:nvPr/>
        </p:nvSpPr>
        <p:spPr>
          <a:xfrm>
            <a:off x="6533322" y="1690688"/>
            <a:ext cx="545989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srgbClr val="002060"/>
                </a:solidFill>
              </a:rPr>
              <a:t>Το πρώτο δίστιχο (= δύο στίχοι) είναι η </a:t>
            </a:r>
            <a:r>
              <a:rPr lang="el-GR" sz="2300" dirty="0">
                <a:solidFill>
                  <a:srgbClr val="C00000"/>
                </a:solidFill>
              </a:rPr>
              <a:t>Αντιγραφή</a:t>
            </a:r>
            <a:r>
              <a:rPr lang="el-GR" sz="2300" dirty="0">
                <a:solidFill>
                  <a:srgbClr val="002060"/>
                </a:solidFill>
              </a:rPr>
              <a:t> μας. </a:t>
            </a:r>
          </a:p>
          <a:p>
            <a:endParaRPr lang="el-GR" sz="2300" dirty="0">
              <a:solidFill>
                <a:srgbClr val="002060"/>
              </a:solidFill>
            </a:endParaRPr>
          </a:p>
          <a:p>
            <a:r>
              <a:rPr lang="el-GR" sz="2300" dirty="0">
                <a:solidFill>
                  <a:srgbClr val="002060"/>
                </a:solidFill>
              </a:rPr>
              <a:t>Δηλαδή οι στίχοι:</a:t>
            </a:r>
          </a:p>
          <a:p>
            <a:r>
              <a:rPr lang="el-GR" sz="2300" dirty="0">
                <a:solidFill>
                  <a:srgbClr val="002060"/>
                </a:solidFill>
                <a:highlight>
                  <a:srgbClr val="C0C0C0"/>
                </a:highlight>
              </a:rPr>
              <a:t>Στο σκοτάδι μαστορεύουν πέντε ποντικοί.</a:t>
            </a:r>
          </a:p>
          <a:p>
            <a:r>
              <a:rPr lang="el-GR" sz="2300" dirty="0">
                <a:solidFill>
                  <a:srgbClr val="002060"/>
                </a:solidFill>
                <a:highlight>
                  <a:srgbClr val="C0C0C0"/>
                </a:highlight>
              </a:rPr>
              <a:t>Τι σκεπάρνια! Τι πριόνια! Τι </a:t>
            </a:r>
            <a:r>
              <a:rPr lang="el-GR" sz="2300" dirty="0" err="1">
                <a:solidFill>
                  <a:srgbClr val="002060"/>
                </a:solidFill>
                <a:highlight>
                  <a:srgbClr val="C0C0C0"/>
                </a:highlight>
              </a:rPr>
              <a:t>μαστρορική</a:t>
            </a:r>
            <a:r>
              <a:rPr lang="el-GR" sz="2300" dirty="0">
                <a:solidFill>
                  <a:srgbClr val="002060"/>
                </a:solidFill>
                <a:highlight>
                  <a:srgbClr val="C0C0C0"/>
                </a:highlight>
              </a:rPr>
              <a:t>!</a:t>
            </a:r>
          </a:p>
          <a:p>
            <a:endParaRPr lang="el-GR" sz="2300" dirty="0">
              <a:solidFill>
                <a:srgbClr val="002060"/>
              </a:solidFill>
            </a:endParaRPr>
          </a:p>
          <a:p>
            <a:r>
              <a:rPr lang="el-GR" sz="2300" dirty="0">
                <a:solidFill>
                  <a:srgbClr val="002060"/>
                </a:solidFill>
              </a:rPr>
              <a:t>Αντίγραψέ το τρεις φορές στο τετράδιο «Αντιγραφή».</a:t>
            </a:r>
          </a:p>
          <a:p>
            <a:endParaRPr lang="el-GR" sz="2300" dirty="0">
              <a:solidFill>
                <a:srgbClr val="002060"/>
              </a:solidFill>
            </a:endParaRPr>
          </a:p>
          <a:p>
            <a:r>
              <a:rPr lang="el-GR" sz="2300" dirty="0">
                <a:solidFill>
                  <a:srgbClr val="002060"/>
                </a:solidFill>
              </a:rPr>
              <a:t>Έπειτα, βάλε τη μαμά να σου το πει για να το γράψεις στο </a:t>
            </a:r>
            <a:r>
              <a:rPr lang="el-GR" sz="2300">
                <a:solidFill>
                  <a:srgbClr val="002060"/>
                </a:solidFill>
              </a:rPr>
              <a:t>τετράδιο «Ορθογραφία» </a:t>
            </a:r>
            <a:r>
              <a:rPr lang="el-GR" sz="2300" dirty="0">
                <a:solidFill>
                  <a:srgbClr val="002060"/>
                </a:solidFill>
              </a:rPr>
              <a:t>(Χωρίς να κοιτάς, μην κάνεις ζαβολιές!).</a:t>
            </a:r>
          </a:p>
        </p:txBody>
      </p:sp>
    </p:spTree>
    <p:extLst>
      <p:ext uri="{BB962C8B-B14F-4D97-AF65-F5344CB8AC3E}">
        <p14:creationId xmlns:p14="http://schemas.microsoft.com/office/powerpoint/2010/main" val="189505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8486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Δες τώρα τις μαυρισμένες λέξεις:</a:t>
            </a:r>
          </a:p>
          <a:p>
            <a:r>
              <a:rPr lang="el-GR" sz="2800" b="1" dirty="0">
                <a:solidFill>
                  <a:srgbClr val="0070C0"/>
                </a:solidFill>
              </a:rPr>
              <a:t>Νοικοκύρη</a:t>
            </a:r>
          </a:p>
          <a:p>
            <a:r>
              <a:rPr lang="el-GR" sz="2800" b="1" dirty="0">
                <a:solidFill>
                  <a:srgbClr val="0070C0"/>
                </a:solidFill>
              </a:rPr>
              <a:t>Κλέφτη</a:t>
            </a:r>
          </a:p>
          <a:p>
            <a:endParaRPr lang="el-GR" sz="2800" dirty="0">
              <a:solidFill>
                <a:srgbClr val="0070C0"/>
              </a:solidFill>
            </a:endParaRPr>
          </a:p>
          <a:p>
            <a:r>
              <a:rPr lang="el-GR" sz="2800" dirty="0">
                <a:solidFill>
                  <a:srgbClr val="0070C0"/>
                </a:solidFill>
              </a:rPr>
              <a:t>-Τι μέρη του λόγου είναι;</a:t>
            </a:r>
          </a:p>
          <a:p>
            <a:r>
              <a:rPr lang="el-GR" sz="2800" dirty="0">
                <a:solidFill>
                  <a:srgbClr val="0070C0"/>
                </a:solidFill>
              </a:rPr>
              <a:t>-Είναι δύο……………….. .</a:t>
            </a:r>
          </a:p>
          <a:p>
            <a:endParaRPr lang="el-GR" sz="2800" dirty="0">
              <a:solidFill>
                <a:srgbClr val="0070C0"/>
              </a:solidFill>
            </a:endParaRPr>
          </a:p>
          <a:p>
            <a:r>
              <a:rPr lang="el-GR" sz="2800" dirty="0">
                <a:solidFill>
                  <a:srgbClr val="0070C0"/>
                </a:solidFill>
              </a:rPr>
              <a:t>-Είναι αρσενικά, θηλυκά ή ουδέτερα;</a:t>
            </a:r>
          </a:p>
          <a:p>
            <a:r>
              <a:rPr lang="el-GR" sz="2800" dirty="0">
                <a:solidFill>
                  <a:srgbClr val="0070C0"/>
                </a:solidFill>
              </a:rPr>
              <a:t>-Είναι …………………….. .</a:t>
            </a:r>
          </a:p>
          <a:p>
            <a:pPr marL="457200" indent="-457200">
              <a:buFontTx/>
              <a:buChar char="-"/>
            </a:pPr>
            <a:endParaRPr lang="el-GR" sz="2800" dirty="0">
              <a:solidFill>
                <a:srgbClr val="0070C0"/>
              </a:solidFill>
            </a:endParaRPr>
          </a:p>
          <a:p>
            <a:r>
              <a:rPr lang="el-GR" sz="2800" dirty="0">
                <a:solidFill>
                  <a:srgbClr val="0070C0"/>
                </a:solidFill>
              </a:rPr>
              <a:t>-Ο νοικοκύρ</a:t>
            </a:r>
            <a:r>
              <a:rPr lang="el-GR" sz="2800" dirty="0">
                <a:solidFill>
                  <a:srgbClr val="0070C0"/>
                </a:solidFill>
                <a:highlight>
                  <a:srgbClr val="C0C0C0"/>
                </a:highlight>
              </a:rPr>
              <a:t>ης</a:t>
            </a:r>
            <a:r>
              <a:rPr lang="el-GR" sz="2800" dirty="0">
                <a:solidFill>
                  <a:srgbClr val="0070C0"/>
                </a:solidFill>
              </a:rPr>
              <a:t>, ο κλέφτ</a:t>
            </a:r>
            <a:r>
              <a:rPr lang="el-GR" sz="2800" dirty="0">
                <a:solidFill>
                  <a:srgbClr val="0070C0"/>
                </a:solidFill>
                <a:highlight>
                  <a:srgbClr val="C0C0C0"/>
                </a:highlight>
              </a:rPr>
              <a:t>ης</a:t>
            </a:r>
            <a:r>
              <a:rPr lang="el-GR" sz="2800" dirty="0">
                <a:solidFill>
                  <a:srgbClr val="0070C0"/>
                </a:solidFill>
              </a:rPr>
              <a:t>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>
                <a:solidFill>
                  <a:srgbClr val="0070C0"/>
                </a:solidFill>
              </a:rPr>
              <a:t>Και τα δύο τελειώνουν σε ……… 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A822B7-B628-4EA9-8148-4AEBFFFDFC20}"/>
              </a:ext>
            </a:extLst>
          </p:cNvPr>
          <p:cNvSpPr/>
          <p:nvPr/>
        </p:nvSpPr>
        <p:spPr>
          <a:xfrm>
            <a:off x="1987826" y="3429000"/>
            <a:ext cx="940904" cy="3346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CA92743-10B5-4836-AC2E-73BB315F8B32}"/>
              </a:ext>
            </a:extLst>
          </p:cNvPr>
          <p:cNvSpPr/>
          <p:nvPr/>
        </p:nvSpPr>
        <p:spPr>
          <a:xfrm>
            <a:off x="3604591" y="5251174"/>
            <a:ext cx="742122" cy="3346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D6DDF-2A2B-4EC8-A6D3-69FA5B8D7121}"/>
              </a:ext>
            </a:extLst>
          </p:cNvPr>
          <p:cNvSpPr txBox="1"/>
          <p:nvPr/>
        </p:nvSpPr>
        <p:spPr>
          <a:xfrm>
            <a:off x="8546633" y="2882941"/>
            <a:ext cx="189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ουσιαστικά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0F4E7-A569-4CFF-8558-1A95BAA06A4A}"/>
              </a:ext>
            </a:extLst>
          </p:cNvPr>
          <p:cNvSpPr txBox="1"/>
          <p:nvPr/>
        </p:nvSpPr>
        <p:spPr>
          <a:xfrm>
            <a:off x="8076181" y="4556515"/>
            <a:ext cx="189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αρσενικά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DE410-5B7B-4737-80A4-8F91D16C8E52}"/>
              </a:ext>
            </a:extLst>
          </p:cNvPr>
          <p:cNvSpPr txBox="1"/>
          <p:nvPr/>
        </p:nvSpPr>
        <p:spPr>
          <a:xfrm>
            <a:off x="10323443" y="5826492"/>
            <a:ext cx="95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-ης</a:t>
            </a:r>
          </a:p>
        </p:txBody>
      </p:sp>
    </p:spTree>
    <p:extLst>
      <p:ext uri="{BB962C8B-B14F-4D97-AF65-F5344CB8AC3E}">
        <p14:creationId xmlns:p14="http://schemas.microsoft.com/office/powerpoint/2010/main" val="3060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26BFBED-A00F-49DF-A8ED-F2497A9CA298}"/>
              </a:ext>
            </a:extLst>
          </p:cNvPr>
          <p:cNvSpPr/>
          <p:nvPr/>
        </p:nvSpPr>
        <p:spPr>
          <a:xfrm>
            <a:off x="834888" y="123768"/>
            <a:ext cx="4396243" cy="3851883"/>
          </a:xfrm>
          <a:prstGeom prst="cloudCallout">
            <a:avLst>
              <a:gd name="adj1" fmla="val 16055"/>
              <a:gd name="adj2" fmla="val 571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5529132-9324-43EA-8C5C-547FC763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735" y="577159"/>
            <a:ext cx="2852517" cy="259606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912B2DE-5C33-45F7-B3BB-C4A8546CD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09" y="4552592"/>
            <a:ext cx="2896235" cy="2019797"/>
          </a:xfrm>
          <a:prstGeom prst="rect">
            <a:avLst/>
          </a:prstGeom>
        </p:spPr>
      </p:pic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id="{D39F8F9A-CF84-466E-A908-120BF20369EC}"/>
              </a:ext>
            </a:extLst>
          </p:cNvPr>
          <p:cNvSpPr/>
          <p:nvPr/>
        </p:nvSpPr>
        <p:spPr>
          <a:xfrm>
            <a:off x="6550053" y="1117682"/>
            <a:ext cx="4566784" cy="3245797"/>
          </a:xfrm>
          <a:prstGeom prst="wedgeRoundRectCallout">
            <a:avLst>
              <a:gd name="adj1" fmla="val -87036"/>
              <a:gd name="adj2" fmla="val 441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800" b="1" dirty="0">
                <a:solidFill>
                  <a:srgbClr val="C00000"/>
                </a:solidFill>
              </a:rPr>
              <a:t>Θα ασχοληθούμε, λοιπόν, με </a:t>
            </a:r>
            <a:r>
              <a:rPr lang="el-GR" sz="3800" b="1" dirty="0">
                <a:solidFill>
                  <a:srgbClr val="002060"/>
                </a:solidFill>
              </a:rPr>
              <a:t>αρσενικά</a:t>
            </a:r>
            <a:r>
              <a:rPr lang="el-GR" sz="3800" b="1" dirty="0">
                <a:solidFill>
                  <a:srgbClr val="C00000"/>
                </a:solidFill>
              </a:rPr>
              <a:t> </a:t>
            </a:r>
            <a:r>
              <a:rPr lang="el-GR" sz="3800" b="1" dirty="0">
                <a:solidFill>
                  <a:srgbClr val="002060"/>
                </a:solidFill>
              </a:rPr>
              <a:t>ουσιαστικά</a:t>
            </a:r>
            <a:r>
              <a:rPr lang="el-GR" sz="3800" b="1" dirty="0">
                <a:solidFill>
                  <a:srgbClr val="C00000"/>
                </a:solidFill>
              </a:rPr>
              <a:t> που τελειώνουν σε </a:t>
            </a:r>
            <a:r>
              <a:rPr lang="el-GR" sz="3800" b="1" dirty="0">
                <a:solidFill>
                  <a:srgbClr val="002060"/>
                </a:solidFill>
              </a:rPr>
              <a:t>–ης</a:t>
            </a:r>
            <a:r>
              <a:rPr lang="en-US" sz="3800" b="1" dirty="0">
                <a:solidFill>
                  <a:srgbClr val="002060"/>
                </a:solidFill>
              </a:rPr>
              <a:t>!</a:t>
            </a:r>
            <a:endParaRPr lang="el-GR" sz="3800" dirty="0"/>
          </a:p>
        </p:txBody>
      </p:sp>
    </p:spTree>
    <p:extLst>
      <p:ext uri="{BB962C8B-B14F-4D97-AF65-F5344CB8AC3E}">
        <p14:creationId xmlns:p14="http://schemas.microsoft.com/office/powerpoint/2010/main" val="199382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2F22F5-F692-405E-880B-15B2D39E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>
                <a:solidFill>
                  <a:srgbClr val="C00000"/>
                </a:solidFill>
              </a:rPr>
              <a:t>Αρσενικά ουσιαστικά σε -ης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8A8CD3-D9DD-48BA-AA2C-C43A0EF5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1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highlight>
                  <a:srgbClr val="C0C0C0"/>
                </a:highlight>
              </a:rPr>
              <a:t>Σκέψου κι εσύ μερικά! </a:t>
            </a: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6710E3-D292-4C0C-A4B5-C8A2527A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834" y="4510973"/>
            <a:ext cx="1930148" cy="1981902"/>
          </a:xfrm>
          <a:prstGeom prst="rect">
            <a:avLst/>
          </a:prstGeom>
        </p:spPr>
      </p:pic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E618509-A7AB-46D2-93F3-2905CEA60A6A}"/>
              </a:ext>
            </a:extLst>
          </p:cNvPr>
          <p:cNvSpPr/>
          <p:nvPr/>
        </p:nvSpPr>
        <p:spPr>
          <a:xfrm>
            <a:off x="8203095" y="1993750"/>
            <a:ext cx="3286539" cy="1981902"/>
          </a:xfrm>
          <a:prstGeom prst="cloudCallout">
            <a:avLst>
              <a:gd name="adj1" fmla="val -14381"/>
              <a:gd name="adj2" fmla="val 752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F770FA-F3CA-4270-B097-0A66F532C1E3}"/>
              </a:ext>
            </a:extLst>
          </p:cNvPr>
          <p:cNvSpPr/>
          <p:nvPr/>
        </p:nvSpPr>
        <p:spPr>
          <a:xfrm>
            <a:off x="8882093" y="2598464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</a:rPr>
              <a:t>Ο   …….….. –ης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7CF0CA5-885A-4A47-A078-22286F292424}"/>
              </a:ext>
            </a:extLst>
          </p:cNvPr>
          <p:cNvSpPr/>
          <p:nvPr/>
        </p:nvSpPr>
        <p:spPr>
          <a:xfrm>
            <a:off x="9658908" y="2840648"/>
            <a:ext cx="3609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000" b="1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0202D-E6B6-42E7-8B8D-F5C85147EB3C}"/>
              </a:ext>
            </a:extLst>
          </p:cNvPr>
          <p:cNvSpPr txBox="1"/>
          <p:nvPr/>
        </p:nvSpPr>
        <p:spPr>
          <a:xfrm>
            <a:off x="3885371" y="5510980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Φλεβάρης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D85F-C0B3-4406-AFA1-9B29A28B0438}"/>
              </a:ext>
            </a:extLst>
          </p:cNvPr>
          <p:cNvSpPr txBox="1"/>
          <p:nvPr/>
        </p:nvSpPr>
        <p:spPr>
          <a:xfrm>
            <a:off x="838200" y="2136799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νοικοκύρης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1673B-ABEE-4785-A3D4-4EC8CF556977}"/>
              </a:ext>
            </a:extLst>
          </p:cNvPr>
          <p:cNvSpPr txBox="1"/>
          <p:nvPr/>
        </p:nvSpPr>
        <p:spPr>
          <a:xfrm>
            <a:off x="762948" y="5430177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ράφτης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17822-7380-4B89-8333-D02086605765}"/>
              </a:ext>
            </a:extLst>
          </p:cNvPr>
          <p:cNvSpPr txBox="1"/>
          <p:nvPr/>
        </p:nvSpPr>
        <p:spPr>
          <a:xfrm>
            <a:off x="3885371" y="4764462"/>
            <a:ext cx="220966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αστροναύτης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D86DD-C724-4711-B2EC-B694366F92E1}"/>
              </a:ext>
            </a:extLst>
          </p:cNvPr>
          <p:cNvSpPr txBox="1"/>
          <p:nvPr/>
        </p:nvSpPr>
        <p:spPr>
          <a:xfrm>
            <a:off x="791819" y="4699818"/>
            <a:ext cx="21104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προπονητής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E50C8A-67ED-44BC-9826-8EDF502AE55C}"/>
              </a:ext>
            </a:extLst>
          </p:cNvPr>
          <p:cNvSpPr txBox="1"/>
          <p:nvPr/>
        </p:nvSpPr>
        <p:spPr>
          <a:xfrm>
            <a:off x="791819" y="4027370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διαιτητής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62B55-6737-45D5-B96E-EFCB69FEFE52}"/>
              </a:ext>
            </a:extLst>
          </p:cNvPr>
          <p:cNvSpPr txBox="1"/>
          <p:nvPr/>
        </p:nvSpPr>
        <p:spPr>
          <a:xfrm>
            <a:off x="825084" y="2792032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κλέφτης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329E5-6F6A-41CD-AC05-BD3E2F7701CC}"/>
              </a:ext>
            </a:extLst>
          </p:cNvPr>
          <p:cNvSpPr txBox="1"/>
          <p:nvPr/>
        </p:nvSpPr>
        <p:spPr>
          <a:xfrm>
            <a:off x="3885371" y="3984867"/>
            <a:ext cx="24624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τραγουδιστής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1402D-7C54-43C7-973F-77A831BB5BA0}"/>
              </a:ext>
            </a:extLst>
          </p:cNvPr>
          <p:cNvSpPr txBox="1"/>
          <p:nvPr/>
        </p:nvSpPr>
        <p:spPr>
          <a:xfrm>
            <a:off x="825084" y="3390557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μαθητής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FDDAD0-E20D-439F-B97C-580AD2481FEA}"/>
              </a:ext>
            </a:extLst>
          </p:cNvPr>
          <p:cNvSpPr txBox="1"/>
          <p:nvPr/>
        </p:nvSpPr>
        <p:spPr>
          <a:xfrm>
            <a:off x="3885371" y="3281369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επιβάτης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CE62D-F274-4E2A-8E9E-F4D616C7FC9A}"/>
              </a:ext>
            </a:extLst>
          </p:cNvPr>
          <p:cNvSpPr txBox="1"/>
          <p:nvPr/>
        </p:nvSpPr>
        <p:spPr>
          <a:xfrm>
            <a:off x="3885371" y="2561200"/>
            <a:ext cx="1926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ο  Γρηγόρης</a:t>
            </a:r>
          </a:p>
        </p:txBody>
      </p:sp>
    </p:spTree>
    <p:extLst>
      <p:ext uri="{BB962C8B-B14F-4D97-AF65-F5344CB8AC3E}">
        <p14:creationId xmlns:p14="http://schemas.microsoft.com/office/powerpoint/2010/main" val="39693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7076661" y="1218705"/>
            <a:ext cx="4267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Πήγαινε στη </a:t>
            </a:r>
            <a:r>
              <a:rPr lang="el-GR" sz="2800" b="1" dirty="0">
                <a:solidFill>
                  <a:srgbClr val="0070C0"/>
                </a:solidFill>
              </a:rPr>
              <a:t>σελίδα 22 </a:t>
            </a:r>
            <a:r>
              <a:rPr lang="el-GR" sz="2800" dirty="0">
                <a:solidFill>
                  <a:srgbClr val="0070C0"/>
                </a:solidFill>
              </a:rPr>
              <a:t>του βιβλίου σου.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C00000"/>
                </a:solidFill>
              </a:rPr>
              <a:t>Διάβασε πολύ καλά το κείμενο, μέχρι να το λες νεράκι! </a:t>
            </a:r>
          </a:p>
          <a:p>
            <a:r>
              <a:rPr lang="el-GR" sz="2800" dirty="0">
                <a:solidFill>
                  <a:srgbClr val="C00000"/>
                </a:solidFill>
                <a:highlight>
                  <a:srgbClr val="C0C0C0"/>
                </a:highlight>
              </a:rPr>
              <a:t>Είναι η ανάγνωσή σου!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B69EF-07F5-4005-A2FC-6F0B4547E135}"/>
              </a:ext>
            </a:extLst>
          </p:cNvPr>
          <p:cNvSpPr txBox="1"/>
          <p:nvPr/>
        </p:nvSpPr>
        <p:spPr>
          <a:xfrm>
            <a:off x="266674" y="6091702"/>
            <a:ext cx="637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Φάκα = ποντικοπαγίδα           ** </a:t>
            </a:r>
            <a:r>
              <a:rPr 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ξυπνή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ξύπνια                                         **αγρυπνεί= δεν κοιμάται</a:t>
            </a:r>
          </a:p>
        </p:txBody>
      </p:sp>
    </p:spTree>
    <p:extLst>
      <p:ext uri="{BB962C8B-B14F-4D97-AF65-F5344CB8AC3E}">
        <p14:creationId xmlns:p14="http://schemas.microsoft.com/office/powerpoint/2010/main" val="363297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B81BAE-186D-4AD9-99A7-B1FFF678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</a:rPr>
              <a:t>Πώς κλίνω τα αρσενικά ουσιαστικά σε –ης:</a:t>
            </a:r>
            <a:br>
              <a:rPr lang="el-GR" b="1" dirty="0">
                <a:solidFill>
                  <a:srgbClr val="002060"/>
                </a:solidFill>
              </a:rPr>
            </a:br>
            <a:r>
              <a:rPr lang="el-GR" b="1" dirty="0">
                <a:solidFill>
                  <a:srgbClr val="002060"/>
                </a:solidFill>
              </a:rPr>
              <a:t>Διάβασε δυνατά σαν ποιηματάκι: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2EA4B-A995-49B9-B75F-440EA5E8C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34" y="1825625"/>
            <a:ext cx="58155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78DF4-1F1C-4161-9490-BDFEA9E4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b="1" dirty="0">
                <a:solidFill>
                  <a:srgbClr val="0070C0"/>
                </a:solidFill>
              </a:rPr>
              <a:t>Στην άσκηση 7 της σελίδας 22 βοήθησε τη Γαλήνη να συμπληρώσει τον πίνακα: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3786F4F-54DF-4B97-A994-165F50B4D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406" y="1690687"/>
            <a:ext cx="8599234" cy="48071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CA168E-9502-4225-A451-C9C815C0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92640" y="4092034"/>
            <a:ext cx="2096086" cy="24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78DF4-1F1C-4161-9490-BDFEA9E4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b="1" dirty="0">
                <a:solidFill>
                  <a:srgbClr val="0070C0"/>
                </a:solidFill>
              </a:rPr>
              <a:t>Στην άσκηση 7 της σελίδας 22 βοήθησε τη Γαλήνη να συμπληρώσει τον πίνακα: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3786F4F-54DF-4B97-A994-165F50B4D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406" y="1690687"/>
            <a:ext cx="8599234" cy="48071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CA168E-9502-4225-A451-C9C815C0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92640" y="4092034"/>
            <a:ext cx="2096086" cy="2400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C40AC-536F-44F7-A284-DE9D7DF573EE}"/>
              </a:ext>
            </a:extLst>
          </p:cNvPr>
          <p:cNvSpPr txBox="1"/>
          <p:nvPr/>
        </p:nvSpPr>
        <p:spPr>
          <a:xfrm>
            <a:off x="4183203" y="2998113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κλέφτης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077AB-BD08-4B03-B7F7-0A159F23E881}"/>
              </a:ext>
            </a:extLst>
          </p:cNvPr>
          <p:cNvSpPr txBox="1"/>
          <p:nvPr/>
        </p:nvSpPr>
        <p:spPr>
          <a:xfrm>
            <a:off x="4259403" y="369759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κλέφτη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BC2A2-DE89-4236-9ADD-286CFAB02A6A}"/>
              </a:ext>
            </a:extLst>
          </p:cNvPr>
          <p:cNvSpPr txBox="1"/>
          <p:nvPr/>
        </p:nvSpPr>
        <p:spPr>
          <a:xfrm>
            <a:off x="6004969" y="3350904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ποιητή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276EB-726C-4BF7-9134-6A14BEBA4ABF}"/>
              </a:ext>
            </a:extLst>
          </p:cNvPr>
          <p:cNvSpPr txBox="1"/>
          <p:nvPr/>
        </p:nvSpPr>
        <p:spPr>
          <a:xfrm>
            <a:off x="4183203" y="4736426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κλέφτες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5771-C148-42E4-99D8-0A4AA981A3C9}"/>
              </a:ext>
            </a:extLst>
          </p:cNvPr>
          <p:cNvSpPr txBox="1"/>
          <p:nvPr/>
        </p:nvSpPr>
        <p:spPr>
          <a:xfrm>
            <a:off x="7407965" y="4756046"/>
            <a:ext cx="1918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νοικοκύρηδες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2CA66-7FE4-4200-9CF0-1335DBF9D0E3}"/>
              </a:ext>
            </a:extLst>
          </p:cNvPr>
          <p:cNvSpPr txBox="1"/>
          <p:nvPr/>
        </p:nvSpPr>
        <p:spPr>
          <a:xfrm>
            <a:off x="6004969" y="475604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ποιητές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666F5-432E-4238-898C-1B679D987CE2}"/>
              </a:ext>
            </a:extLst>
          </p:cNvPr>
          <p:cNvSpPr txBox="1"/>
          <p:nvPr/>
        </p:nvSpPr>
        <p:spPr>
          <a:xfrm>
            <a:off x="6004969" y="5067443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ποιητών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F64BE-086B-43AA-BEA4-87BC60795C02}"/>
              </a:ext>
            </a:extLst>
          </p:cNvPr>
          <p:cNvSpPr txBox="1"/>
          <p:nvPr/>
        </p:nvSpPr>
        <p:spPr>
          <a:xfrm>
            <a:off x="6061826" y="5442008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ποιητές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AE04F-9636-4E09-81CF-CBC04C36A3AC}"/>
              </a:ext>
            </a:extLst>
          </p:cNvPr>
          <p:cNvSpPr txBox="1"/>
          <p:nvPr/>
        </p:nvSpPr>
        <p:spPr>
          <a:xfrm>
            <a:off x="5970260" y="372546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ποιητή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61D76-D1D6-4953-89F8-4DCB0F8D73D6}"/>
              </a:ext>
            </a:extLst>
          </p:cNvPr>
          <p:cNvSpPr txBox="1"/>
          <p:nvPr/>
        </p:nvSpPr>
        <p:spPr>
          <a:xfrm>
            <a:off x="7403756" y="5498330"/>
            <a:ext cx="1918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νοικοκύρηδες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4D78E-17F1-4421-A079-6B273ACC8CBC}"/>
              </a:ext>
            </a:extLst>
          </p:cNvPr>
          <p:cNvSpPr txBox="1"/>
          <p:nvPr/>
        </p:nvSpPr>
        <p:spPr>
          <a:xfrm>
            <a:off x="7587124" y="369759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νοικοκύρη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23026-1D9E-49BC-95E9-B1B9322D80EE}"/>
              </a:ext>
            </a:extLst>
          </p:cNvPr>
          <p:cNvSpPr txBox="1"/>
          <p:nvPr/>
        </p:nvSpPr>
        <p:spPr>
          <a:xfrm>
            <a:off x="7540258" y="3350904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</a:rPr>
              <a:t>νοικοκύρη</a:t>
            </a:r>
          </a:p>
        </p:txBody>
      </p:sp>
    </p:spTree>
    <p:extLst>
      <p:ext uri="{BB962C8B-B14F-4D97-AF65-F5344CB8AC3E}">
        <p14:creationId xmlns:p14="http://schemas.microsoft.com/office/powerpoint/2010/main" val="26944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61F8CFA3-399B-4BE3-9735-D5C0BE253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970" y="1831542"/>
            <a:ext cx="9400060" cy="24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Τετράδιο Εργασιών, σελίδα 62.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759FB4F-E6B9-488B-9E9B-54DD8CFD7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756" y="1690688"/>
            <a:ext cx="10209856" cy="48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9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Τετράδιο Εργασιών, σελίδα 62.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759FB4F-E6B9-488B-9E9B-54DD8CFD7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756" y="1690688"/>
            <a:ext cx="10209856" cy="4815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649AC-E126-4B3A-B6FC-55C505E85F9E}"/>
              </a:ext>
            </a:extLst>
          </p:cNvPr>
          <p:cNvSpPr txBox="1"/>
          <p:nvPr/>
        </p:nvSpPr>
        <p:spPr>
          <a:xfrm>
            <a:off x="4638261" y="3198167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ράφτης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94454-8C31-42AC-A6BA-DD7E53DCE1F3}"/>
              </a:ext>
            </a:extLst>
          </p:cNvPr>
          <p:cNvSpPr txBox="1"/>
          <p:nvPr/>
        </p:nvSpPr>
        <p:spPr>
          <a:xfrm>
            <a:off x="3028122" y="3659832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ναύτη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3E905-EF7D-4876-93B4-F4EADE9225B1}"/>
              </a:ext>
            </a:extLst>
          </p:cNvPr>
          <p:cNvSpPr txBox="1"/>
          <p:nvPr/>
        </p:nvSpPr>
        <p:spPr>
          <a:xfrm>
            <a:off x="6036684" y="3636644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ναύτη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BA2BD-3AE0-4742-B5DB-7291F2576A05}"/>
              </a:ext>
            </a:extLst>
          </p:cNvPr>
          <p:cNvSpPr txBox="1"/>
          <p:nvPr/>
        </p:nvSpPr>
        <p:spPr>
          <a:xfrm>
            <a:off x="2511287" y="4463750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ναύτες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D976A-FED8-4145-92D0-D8C9576EFA88}"/>
              </a:ext>
            </a:extLst>
          </p:cNvPr>
          <p:cNvSpPr txBox="1"/>
          <p:nvPr/>
        </p:nvSpPr>
        <p:spPr>
          <a:xfrm>
            <a:off x="2604843" y="4852048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ράφτες</a:t>
            </a:r>
          </a:p>
        </p:txBody>
      </p:sp>
    </p:spTree>
    <p:extLst>
      <p:ext uri="{BB962C8B-B14F-4D97-AF65-F5344CB8AC3E}">
        <p14:creationId xmlns:p14="http://schemas.microsoft.com/office/powerpoint/2010/main" val="13977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Τετράδιο Εργασιών, σελίδα 62.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AC8060-FED5-4437-A577-BE51CAB2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8" y="1690687"/>
            <a:ext cx="967452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6805C-029D-40BC-849C-56AAB9BD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Τετράδιο Εργασιών, σελίδα 62.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AC8060-FED5-4437-A577-BE51CAB2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8" y="1690687"/>
            <a:ext cx="9674526" cy="4802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3BCA5-47E9-4993-A145-4D112CF67092}"/>
              </a:ext>
            </a:extLst>
          </p:cNvPr>
          <p:cNvSpPr txBox="1"/>
          <p:nvPr/>
        </p:nvSpPr>
        <p:spPr>
          <a:xfrm>
            <a:off x="5128591" y="4412974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AA35476-4812-46EE-9779-80F9945926DB}"/>
              </a:ext>
            </a:extLst>
          </p:cNvPr>
          <p:cNvSpPr/>
          <p:nvPr/>
        </p:nvSpPr>
        <p:spPr>
          <a:xfrm>
            <a:off x="5140149" y="4874639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EAB2DC5-9B2D-41BF-B98E-34B45188406E}"/>
              </a:ext>
            </a:extLst>
          </p:cNvPr>
          <p:cNvSpPr/>
          <p:nvPr/>
        </p:nvSpPr>
        <p:spPr>
          <a:xfrm>
            <a:off x="5140149" y="5311543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3395C56-BA59-4A5B-B834-02173BBC2C4F}"/>
              </a:ext>
            </a:extLst>
          </p:cNvPr>
          <p:cNvSpPr/>
          <p:nvPr/>
        </p:nvSpPr>
        <p:spPr>
          <a:xfrm>
            <a:off x="5140149" y="5671375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A433843-4794-44C1-B282-9DE25FEBA1E7}"/>
              </a:ext>
            </a:extLst>
          </p:cNvPr>
          <p:cNvSpPr/>
          <p:nvPr/>
        </p:nvSpPr>
        <p:spPr>
          <a:xfrm>
            <a:off x="7767121" y="4849878"/>
            <a:ext cx="346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4E0FCED-E643-4FAD-91D7-304A0683A6D0}"/>
              </a:ext>
            </a:extLst>
          </p:cNvPr>
          <p:cNvSpPr/>
          <p:nvPr/>
        </p:nvSpPr>
        <p:spPr>
          <a:xfrm>
            <a:off x="7714112" y="4412973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84AEE37-0DE5-44B1-9E61-A8C8A537D755}"/>
              </a:ext>
            </a:extLst>
          </p:cNvPr>
          <p:cNvSpPr/>
          <p:nvPr/>
        </p:nvSpPr>
        <p:spPr>
          <a:xfrm>
            <a:off x="7798802" y="5276497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D262BDE-AC18-4012-909C-2CEEDA9A7AEC}"/>
              </a:ext>
            </a:extLst>
          </p:cNvPr>
          <p:cNvSpPr/>
          <p:nvPr/>
        </p:nvSpPr>
        <p:spPr>
          <a:xfrm>
            <a:off x="7798802" y="571340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ο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55E75AA-47FB-4B36-B757-8BC6F68FF033}"/>
              </a:ext>
            </a:extLst>
          </p:cNvPr>
          <p:cNvSpPr/>
          <p:nvPr/>
        </p:nvSpPr>
        <p:spPr>
          <a:xfrm>
            <a:off x="6142617" y="4415938"/>
            <a:ext cx="611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ης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55FAA58-6369-4312-9DB5-0205757C2358}"/>
              </a:ext>
            </a:extLst>
          </p:cNvPr>
          <p:cNvSpPr/>
          <p:nvPr/>
        </p:nvSpPr>
        <p:spPr>
          <a:xfrm>
            <a:off x="6252176" y="4814832"/>
            <a:ext cx="611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ης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40C08D3-2555-4BFD-B1CC-F461700BF96F}"/>
              </a:ext>
            </a:extLst>
          </p:cNvPr>
          <p:cNvSpPr/>
          <p:nvPr/>
        </p:nvSpPr>
        <p:spPr>
          <a:xfrm>
            <a:off x="8894989" y="4811418"/>
            <a:ext cx="611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ης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294AC4C-439B-48F1-B0BB-6D19F6E07D93}"/>
              </a:ext>
            </a:extLst>
          </p:cNvPr>
          <p:cNvSpPr/>
          <p:nvPr/>
        </p:nvSpPr>
        <p:spPr>
          <a:xfrm>
            <a:off x="9016847" y="4469829"/>
            <a:ext cx="611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srgbClr val="C00000"/>
                </a:solidFill>
              </a:rPr>
              <a:t>ής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DF96063-0E44-4E88-AC10-87B8E9A07594}"/>
              </a:ext>
            </a:extLst>
          </p:cNvPr>
          <p:cNvSpPr/>
          <p:nvPr/>
        </p:nvSpPr>
        <p:spPr>
          <a:xfrm>
            <a:off x="5503591" y="5336304"/>
            <a:ext cx="154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Μανώλης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B0571E2C-98E9-4E2D-82B2-F2B0E473997F}"/>
              </a:ext>
            </a:extLst>
          </p:cNvPr>
          <p:cNvSpPr/>
          <p:nvPr/>
        </p:nvSpPr>
        <p:spPr>
          <a:xfrm>
            <a:off x="5463540" y="5737848"/>
            <a:ext cx="154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Κωστής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85AAD58E-2353-4E96-9B18-BC14F2953C73}"/>
              </a:ext>
            </a:extLst>
          </p:cNvPr>
          <p:cNvSpPr/>
          <p:nvPr/>
        </p:nvSpPr>
        <p:spPr>
          <a:xfrm>
            <a:off x="8247188" y="5334173"/>
            <a:ext cx="154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ναύτης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655823AB-46F9-464E-93F1-C69059C4A761}"/>
              </a:ext>
            </a:extLst>
          </p:cNvPr>
          <p:cNvSpPr/>
          <p:nvPr/>
        </p:nvSpPr>
        <p:spPr>
          <a:xfrm>
            <a:off x="8145372" y="5699702"/>
            <a:ext cx="154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ράφτης</a:t>
            </a:r>
          </a:p>
        </p:txBody>
      </p:sp>
    </p:spTree>
    <p:extLst>
      <p:ext uri="{BB962C8B-B14F-4D97-AF65-F5344CB8AC3E}">
        <p14:creationId xmlns:p14="http://schemas.microsoft.com/office/powerpoint/2010/main" val="369386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E93BFCD-199A-4A04-BE4D-B3E960B7F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145" y="3756460"/>
            <a:ext cx="2591262" cy="259133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5144B4-5047-4E9F-AA53-09F55A55D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26" y="4003900"/>
            <a:ext cx="2773117" cy="1906570"/>
          </a:xfrm>
          <a:prstGeom prst="rect">
            <a:avLst/>
          </a:prstGeom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85C07D8-4D37-40C1-8855-22CA6C0AC8E1}"/>
              </a:ext>
            </a:extLst>
          </p:cNvPr>
          <p:cNvSpPr/>
          <p:nvPr/>
        </p:nvSpPr>
        <p:spPr>
          <a:xfrm>
            <a:off x="872197" y="1294228"/>
            <a:ext cx="2767616" cy="2134772"/>
          </a:xfrm>
          <a:prstGeom prst="wedgeRoundRectCallout">
            <a:avLst>
              <a:gd name="adj1" fmla="val -243"/>
              <a:gd name="adj2" fmla="val 736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24F9FC9-A2F5-4EC3-A1D7-ED01179CBC14}"/>
              </a:ext>
            </a:extLst>
          </p:cNvPr>
          <p:cNvSpPr/>
          <p:nvPr/>
        </p:nvSpPr>
        <p:spPr>
          <a:xfrm>
            <a:off x="1011144" y="1627569"/>
            <a:ext cx="2591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Βάγια, τι είναι κύρια και τι κοινά ουσιαστικά;</a:t>
            </a:r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E20ECAFD-D00C-42B2-AFF1-279EE6B74ADA}"/>
              </a:ext>
            </a:extLst>
          </p:cNvPr>
          <p:cNvSpPr/>
          <p:nvPr/>
        </p:nvSpPr>
        <p:spPr>
          <a:xfrm>
            <a:off x="4465983" y="689114"/>
            <a:ext cx="6586330" cy="2850082"/>
          </a:xfrm>
          <a:prstGeom prst="wedgeRoundRectCallout">
            <a:avLst>
              <a:gd name="adj1" fmla="val -34247"/>
              <a:gd name="adj2" fmla="val 648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6025939-75EC-423C-8C02-13D1A05128ED}"/>
              </a:ext>
            </a:extLst>
          </p:cNvPr>
          <p:cNvSpPr/>
          <p:nvPr/>
        </p:nvSpPr>
        <p:spPr>
          <a:xfrm>
            <a:off x="4692810" y="861540"/>
            <a:ext cx="6132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Κύρια</a:t>
            </a:r>
            <a:r>
              <a:rPr lang="el-GR" sz="2400" dirty="0">
                <a:solidFill>
                  <a:srgbClr val="C00000"/>
                </a:solidFill>
              </a:rPr>
              <a:t> ουσιαστικά είναι τα ουσιαστικά είναι τα ονόματα. Πχ. Γιάννης, Κύπρος, Πάφος. Γράφονται πάντα με κεφαλαίο.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Κοινά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 ουσιαστικά είναι εκείνα που δείχνουν ένα πρόσωπο, ένα ζώο ή ένα πράγμα (π.χ. μαμά, αλεπού,  λουλούδι).</a:t>
            </a:r>
          </a:p>
        </p:txBody>
      </p:sp>
    </p:spTree>
    <p:extLst>
      <p:ext uri="{BB962C8B-B14F-4D97-AF65-F5344CB8AC3E}">
        <p14:creationId xmlns:p14="http://schemas.microsoft.com/office/powerpoint/2010/main" val="36187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695C4BF-6109-49CF-993A-F29B462E7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966" y="2264899"/>
            <a:ext cx="9224987" cy="30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6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19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105DE-7592-4C18-A122-18E959D2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209575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Ώρα για εξάσκηση και παιχνίδι!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DEAC9-141D-4534-A221-A7141EFE5EC5}"/>
              </a:ext>
            </a:extLst>
          </p:cNvPr>
          <p:cNvSpPr txBox="1"/>
          <p:nvPr/>
        </p:nvSpPr>
        <p:spPr>
          <a:xfrm>
            <a:off x="838200" y="1899138"/>
            <a:ext cx="7616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διαβάσεις ένα ποίημα για τα αρσενικά σε -ης. Θα σε βοηθήσει να θυμάσαι πώς γράφονται. 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 βρες το στη σελίδα του σχολείου μας!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4FE25-8495-42A3-AEE3-5AB9DF3FC27A}"/>
              </a:ext>
            </a:extLst>
          </p:cNvPr>
          <p:cNvSpPr txBox="1"/>
          <p:nvPr/>
        </p:nvSpPr>
        <p:spPr>
          <a:xfrm>
            <a:off x="787790" y="4339561"/>
            <a:ext cx="7717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συμπληρώσεις ένα φύλλο εργασίας για τα αρσενικά σε -ης. 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 βρες το στη σελίδα του σχολείου μας!</a:t>
            </a: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6" name="Εικόνα 5">
            <a:hlinkClick r:id="rId2"/>
            <a:extLst>
              <a:ext uri="{FF2B5EF4-FFF2-40B4-BE49-F238E27FC236}">
                <a16:creationId xmlns:a16="http://schemas.microsoft.com/office/drawing/2014/main" id="{64D95CEC-9FF5-4AC7-A2A7-115DEF92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506" y="1830539"/>
            <a:ext cx="2341356" cy="1815882"/>
          </a:xfrm>
          <a:prstGeom prst="rect">
            <a:avLst/>
          </a:prstGeom>
        </p:spPr>
      </p:pic>
      <p:pic>
        <p:nvPicPr>
          <p:cNvPr id="3" name="Εικόνα 2">
            <a:hlinkClick r:id="rId4"/>
            <a:extLst>
              <a:ext uri="{FF2B5EF4-FFF2-40B4-BE49-F238E27FC236}">
                <a16:creationId xmlns:a16="http://schemas.microsoft.com/office/drawing/2014/main" id="{D2E672D2-7FC2-4A1F-886C-7A394EAB4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443" y="3941822"/>
            <a:ext cx="2779481" cy="1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0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pPr lvl="0"/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E314CB-2E23-4A9C-AABE-22F77A9C6600}"/>
              </a:ext>
            </a:extLst>
          </p:cNvPr>
          <p:cNvSpPr txBox="1"/>
          <p:nvPr/>
        </p:nvSpPr>
        <p:spPr>
          <a:xfrm>
            <a:off x="6977575" y="2008964"/>
            <a:ext cx="445905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Πρόκειται για ένα </a:t>
            </a:r>
            <a:r>
              <a:rPr lang="el-GR" sz="2800" b="1" dirty="0">
                <a:solidFill>
                  <a:srgbClr val="002060"/>
                </a:solidFill>
              </a:rPr>
              <a:t>ποίημα</a:t>
            </a:r>
            <a:r>
              <a:rPr lang="el-GR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6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70082-353E-463C-A7D4-C64AD0134EDA}"/>
              </a:ext>
            </a:extLst>
          </p:cNvPr>
          <p:cNvSpPr txBox="1"/>
          <p:nvPr/>
        </p:nvSpPr>
        <p:spPr>
          <a:xfrm>
            <a:off x="7073499" y="2905780"/>
            <a:ext cx="49891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Οι ήρωες είναι πέντε ποντικοί.</a:t>
            </a:r>
          </a:p>
        </p:txBody>
      </p:sp>
    </p:spTree>
    <p:extLst>
      <p:ext uri="{BB962C8B-B14F-4D97-AF65-F5344CB8AC3E}">
        <p14:creationId xmlns:p14="http://schemas.microsoft.com/office/powerpoint/2010/main" val="11268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483C6-C6F3-4FD3-ADA3-B068A25221BB}"/>
              </a:ext>
            </a:extLst>
          </p:cNvPr>
          <p:cNvSpPr txBox="1"/>
          <p:nvPr/>
        </p:nvSpPr>
        <p:spPr>
          <a:xfrm>
            <a:off x="6837102" y="3797185"/>
            <a:ext cx="498913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Προσπαθούν να μπουν σε ένα ντουλάπι.</a:t>
            </a:r>
          </a:p>
        </p:txBody>
      </p:sp>
    </p:spTree>
    <p:extLst>
      <p:ext uri="{BB962C8B-B14F-4D97-AF65-F5344CB8AC3E}">
        <p14:creationId xmlns:p14="http://schemas.microsoft.com/office/powerpoint/2010/main" val="254716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977575" y="305213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Σκέψου και απάντησε: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 είναι το είδος αυτού του κειμένου;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Ποιοι είναι οι ήρωες;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Τι προσπαθούν να κάνουν;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Πότε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γίνεται αυτό;</a:t>
            </a:r>
          </a:p>
          <a:p>
            <a:endParaRPr lang="el-GR" sz="2800" dirty="0">
              <a:solidFill>
                <a:srgbClr val="002060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</a:rPr>
              <a:t>Ποιος ποιητής το έγραψε;</a:t>
            </a:r>
          </a:p>
          <a:p>
            <a:endParaRPr lang="el-GR" sz="2800" dirty="0">
              <a:solidFill>
                <a:srgbClr val="C00000"/>
              </a:solidFill>
            </a:endParaRPr>
          </a:p>
          <a:p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D2964C-5F62-43D2-A694-B12FFC54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6437"/>
            <a:ext cx="661181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13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872</Words>
  <Application>Microsoft Office PowerPoint</Application>
  <PresentationFormat>Ευρεία οθόνη</PresentationFormat>
  <Paragraphs>242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Ώρα για Αντιγραφή και Ορθογραφία!</vt:lpstr>
      <vt:lpstr>Παρουσίαση του PowerPoint</vt:lpstr>
      <vt:lpstr>Παρουσίαση του PowerPoint</vt:lpstr>
      <vt:lpstr>Αρσενικά ουσιαστικά σε -ης</vt:lpstr>
      <vt:lpstr>Πώς κλίνω τα αρσενικά ουσιαστικά σε –ης: Διάβασε δυνατά σαν ποιηματάκι:</vt:lpstr>
      <vt:lpstr>Στην άσκηση 7 της σελίδας 22 βοήθησε τη Γαλήνη να συμπληρώσει τον πίνακα:</vt:lpstr>
      <vt:lpstr>Στην άσκηση 7 της σελίδας 22 βοήθησε τη Γαλήνη να συμπληρώσει τον πίνακα:</vt:lpstr>
      <vt:lpstr>Παρουσίαση του PowerPoint</vt:lpstr>
      <vt:lpstr>Τετράδιο Εργασιών, σελίδα 62.</vt:lpstr>
      <vt:lpstr>Τετράδιο Εργασιών, σελίδα 62.</vt:lpstr>
      <vt:lpstr>Τετράδιο Εργασιών, σελίδα 62.</vt:lpstr>
      <vt:lpstr>Τετράδιο Εργασιών, σελίδα 62.</vt:lpstr>
      <vt:lpstr>Παρουσίαση του PowerPoint</vt:lpstr>
      <vt:lpstr>Παρουσίαση του PowerPoint</vt:lpstr>
      <vt:lpstr>Ώρα για εξάσκηση και παιχνίδι!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112</cp:revision>
  <dcterms:created xsi:type="dcterms:W3CDTF">2020-05-10T04:38:23Z</dcterms:created>
  <dcterms:modified xsi:type="dcterms:W3CDTF">2020-05-12T19:22:49Z</dcterms:modified>
</cp:coreProperties>
</file>