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302" r:id="rId5"/>
    <p:sldId id="303" r:id="rId6"/>
    <p:sldId id="300" r:id="rId7"/>
    <p:sldId id="304" r:id="rId8"/>
    <p:sldId id="305" r:id="rId9"/>
    <p:sldId id="306" r:id="rId10"/>
    <p:sldId id="299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44E7C-E189-4D1F-AEF1-D5843A049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3357CC-10CA-4B12-8DAD-8F6DDB63C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86F82B-F6C7-43E4-B48E-9AB7E631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1378FF-0BE9-4AD6-9F80-65647009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D70EE2-D8A4-4FED-A758-D5529AAE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82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CAC7CD-DF51-4BE5-83F3-7849B0D4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51A470-AD3D-48C1-82DF-1E01BB6B3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3979A7-EC23-44DB-B597-BA7A4D84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F9E618-016F-4B18-B7BB-931964F5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7E7FA4-983F-4918-B629-5D055BFE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C14D0D-26E3-4BED-A162-4D7515FAA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AB0946-C6B1-44EF-A4CD-A9C8C6A7E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386783-317C-4176-824A-0404B911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85F90E-80A3-4A5F-B99E-5770E180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F1E086-59AB-4FB5-B31F-C44CA725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5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6631C-6256-451C-881B-27367376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228B2A-DCC7-4D43-A6EB-811C5A99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81A49C-AEE0-40FF-946E-8F28F7C1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DA19D6-4ADA-4BC4-AA18-374F8EB8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4A52A2-54DE-4A58-9D83-69CF55AD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33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C71BF-7FCE-4587-BE45-7A8DD95B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AE6453-EAF6-4895-A5B8-E5CC46D44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B8FD90-392E-4782-B8CD-D1A60600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93188C-9793-48A4-ADE0-D21CC22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99DF87-C406-46C1-9242-B0D32C03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96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E3C8E0-3126-49B5-9421-C404F249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665CAE-CAED-41D3-B0F5-B72763316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D848170-3D74-4FB0-87BE-91802CA8B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38C575-D195-451D-B19A-0B747B14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5FAEB2-1CBF-4AE0-A4E2-D9266B26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E63D0C-29E7-47F6-B428-D149812C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06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CE9D5D-8F3E-45AB-A180-A1206B3F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9487B9-79E5-4A33-91F7-7643F76E3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BE07D68-073C-4C82-BB8E-77E3CFD3F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83795B8-DFBE-4459-B1AE-A91CB205C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EF5CCDE-CCAF-4CA2-AF2B-BAE2AE68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A00D0F-1844-4F61-AA6F-6FCA870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8BE4C85-5A4D-4E59-9C3C-E20B3040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E0608CC-BDC6-47B7-8264-5B0BC7B2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0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2A0C9-9729-49C4-BE08-819237C8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10B9ADB-9531-4574-800C-0D6D0249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25E2D2B-20AB-4115-A9A8-C462329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0ED4C53-9D0A-4566-B770-ACC5A0F6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3FF2C1B-C166-4220-9D4F-A0BD67EC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D8BD9E-E75D-4E77-9C8D-56EC8E5C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55A089-6B4C-418A-870D-B5B80D5F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6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6E32A8-FE6C-486B-B13F-59DC7B34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7EBF3C-D728-498A-8A06-1E7F052C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47186B-18CE-49C5-9F84-2749B647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85D1AB-50AB-4061-9F77-0006DA78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2D8786-965D-490A-9981-A89535DA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3E915D-28D8-46B1-9ECC-4EB4AA01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5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1A80A3-DA94-48AB-BF76-35C1A3C3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00A9BCD-49ED-43F8-BC82-83E1835C2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984415-471B-44CD-9D2D-F4155E80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2222F8-421A-4EA7-94AB-474C2096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B67179-3235-48FB-82D7-0F3DA710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59FC59-875F-4C4D-A691-5872A69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3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D4FC91A-B069-426D-93C1-5DEDDF7B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E3D35C-E0CB-4B5F-88CD-8B1E38E2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7DB5E8-D00F-47E3-9859-8DCF6374D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58CD-1385-407B-912E-4D677AD75D6A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24FEB0-A672-447F-B540-8471DB1CE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CBC252-0C5E-441F-811E-BB87E5B76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1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EFFE8B-7C22-4792-B7F1-E1E05673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" y="211287"/>
            <a:ext cx="11493305" cy="2412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B5DF4-829C-4E0D-8BD4-880F4E96C356}"/>
              </a:ext>
            </a:extLst>
          </p:cNvPr>
          <p:cNvSpPr txBox="1"/>
          <p:nvPr/>
        </p:nvSpPr>
        <p:spPr>
          <a:xfrm>
            <a:off x="349347" y="3024554"/>
            <a:ext cx="505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C00000"/>
                </a:solidFill>
              </a:rPr>
              <a:t>Φτιάχνω τη δική μου αφίσα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3D54FF-45E1-4532-9D92-961A0323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6" y="1816885"/>
            <a:ext cx="3370026" cy="42983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7191FBB-C3FE-43AE-9FE3-A7F13CEF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546" y="2535986"/>
            <a:ext cx="2960436" cy="41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Περιμένω να δω τις αφίσες σας!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B14663-B230-4B5A-8EB7-24DEC6F8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8591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00B0F0"/>
                </a:solidFill>
              </a:rPr>
              <a:t>Θυμήσου τι μας λέει η Βάγια για την αφίσα, στη σελίδα 18: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C7D8CA8-B22F-40E1-B144-A0266B88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3716"/>
            <a:ext cx="10238444" cy="47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9722D9-8122-4DC7-B098-69EFDE51343D}"/>
              </a:ext>
            </a:extLst>
          </p:cNvPr>
          <p:cNvSpPr txBox="1"/>
          <p:nvPr/>
        </p:nvSpPr>
        <p:spPr>
          <a:xfrm>
            <a:off x="253218" y="239151"/>
            <a:ext cx="1177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F0"/>
                </a:solidFill>
              </a:rPr>
              <a:t>Πάμε να μελετήσουμε ακόμα μία αφίσα: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C9E5ECA-68BC-41A8-B727-1C6D2827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09" y="947037"/>
            <a:ext cx="4230935" cy="5715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035D43-CC64-414F-AC63-22D76F1D3480}"/>
              </a:ext>
            </a:extLst>
          </p:cNvPr>
          <p:cNvSpPr txBox="1"/>
          <p:nvPr/>
        </p:nvSpPr>
        <p:spPr>
          <a:xfrm>
            <a:off x="379828" y="2230710"/>
            <a:ext cx="58380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70C0"/>
                </a:solidFill>
              </a:rPr>
              <a:t>Δες  τη  διπλανή  αφίσα  στη σελίδα  18  του  βιβλίου  σου!</a:t>
            </a:r>
          </a:p>
        </p:txBody>
      </p:sp>
    </p:spTree>
    <p:extLst>
      <p:ext uri="{BB962C8B-B14F-4D97-AF65-F5344CB8AC3E}">
        <p14:creationId xmlns:p14="http://schemas.microsoft.com/office/powerpoint/2010/main" val="26592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6"/>
            <a:ext cx="10916478" cy="907084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Παρατήρησε την αφίσα και απάντησε: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1690688"/>
            <a:ext cx="5822560" cy="46672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Ποιο γεγονός αναγγέλλει;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2. Ποιος το διοργανώνει;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Πότε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Πού;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600B6E-226A-4FB2-9E89-9F40CDBB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91" y="1419209"/>
            <a:ext cx="3856562" cy="52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5F5D78A-C21F-4FC2-A03E-D9821A68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91" y="1419209"/>
            <a:ext cx="3856562" cy="521020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6"/>
            <a:ext cx="10916478" cy="9468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Παρατήρησε την αφίσα και απάντησε: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1690688"/>
            <a:ext cx="5822560" cy="46672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Ποιο γεγονός αναγγέλλει;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2. Ποιος το διοργανώνει;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Πότε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Πού;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7088B-ED41-40B9-BDAF-004F7E829C21}"/>
              </a:ext>
            </a:extLst>
          </p:cNvPr>
          <p:cNvSpPr txBox="1"/>
          <p:nvPr/>
        </p:nvSpPr>
        <p:spPr>
          <a:xfrm>
            <a:off x="4912456" y="2179948"/>
            <a:ext cx="62160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Αναγγέλλει μια έκθεση βιβλίου.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20C20-049B-48E5-83EF-27E4602575B9}"/>
              </a:ext>
            </a:extLst>
          </p:cNvPr>
          <p:cNvSpPr txBox="1"/>
          <p:nvPr/>
        </p:nvSpPr>
        <p:spPr>
          <a:xfrm>
            <a:off x="4912456" y="3178906"/>
            <a:ext cx="67665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Το διοργανώνει ο Σύλλογος εκδοτών βιβλίου.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96B02-25F8-4749-A495-057E30F30530}"/>
              </a:ext>
            </a:extLst>
          </p:cNvPr>
          <p:cNvSpPr txBox="1"/>
          <p:nvPr/>
        </p:nvSpPr>
        <p:spPr>
          <a:xfrm>
            <a:off x="4912458" y="4177864"/>
            <a:ext cx="621606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Θα γίνει στις 9 με 24 Μαΐου.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22762-EA5E-4D4F-A63F-2133588463FF}"/>
              </a:ext>
            </a:extLst>
          </p:cNvPr>
          <p:cNvSpPr txBox="1"/>
          <p:nvPr/>
        </p:nvSpPr>
        <p:spPr>
          <a:xfrm>
            <a:off x="4970434" y="5190344"/>
            <a:ext cx="610010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Στο Πεδίον του Άρεως.</a:t>
            </a:r>
          </a:p>
        </p:txBody>
      </p:sp>
    </p:spTree>
    <p:extLst>
      <p:ext uri="{BB962C8B-B14F-4D97-AF65-F5344CB8AC3E}">
        <p14:creationId xmlns:p14="http://schemas.microsoft.com/office/powerpoint/2010/main" val="18542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73CFEF-F0DD-402A-9DA0-6FD24C2E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193007"/>
            <a:ext cx="3621617" cy="5036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9722D9-8122-4DC7-B098-69EFDE51343D}"/>
              </a:ext>
            </a:extLst>
          </p:cNvPr>
          <p:cNvSpPr txBox="1"/>
          <p:nvPr/>
        </p:nvSpPr>
        <p:spPr>
          <a:xfrm>
            <a:off x="253218" y="239151"/>
            <a:ext cx="1177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F0"/>
                </a:solidFill>
              </a:rPr>
              <a:t>Τώρα δες ξανά τις αφίσες που έχουμε μελετήσει: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BB4C946-3E24-4517-A4C4-86DB21F0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70" y="1150637"/>
            <a:ext cx="3635921" cy="507893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5E0CE6-7829-4064-9864-33CFB5BB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81" y="1186090"/>
            <a:ext cx="3856562" cy="52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73CFEF-F0DD-402A-9DA0-6FD24C2E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193007"/>
            <a:ext cx="3621617" cy="5036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9722D9-8122-4DC7-B098-69EFDE51343D}"/>
              </a:ext>
            </a:extLst>
          </p:cNvPr>
          <p:cNvSpPr txBox="1"/>
          <p:nvPr/>
        </p:nvSpPr>
        <p:spPr>
          <a:xfrm>
            <a:off x="253218" y="239151"/>
            <a:ext cx="1177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F0"/>
                </a:solidFill>
              </a:rPr>
              <a:t>Τι κοινά έχουν;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BB4C946-3E24-4517-A4C4-86DB21F0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70" y="1150637"/>
            <a:ext cx="3635921" cy="507893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5E0CE6-7829-4064-9864-33CFB5BB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81" y="1186090"/>
            <a:ext cx="3856562" cy="52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73CFEF-F0DD-402A-9DA0-6FD24C2E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193007"/>
            <a:ext cx="3621617" cy="5036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9722D9-8122-4DC7-B098-69EFDE51343D}"/>
              </a:ext>
            </a:extLst>
          </p:cNvPr>
          <p:cNvSpPr txBox="1"/>
          <p:nvPr/>
        </p:nvSpPr>
        <p:spPr>
          <a:xfrm>
            <a:off x="253218" y="239151"/>
            <a:ext cx="1177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F0"/>
                </a:solidFill>
              </a:rPr>
              <a:t>Τι κοινά έχουν;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BB4C946-3E24-4517-A4C4-86DB21F0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70" y="1150637"/>
            <a:ext cx="3635921" cy="507893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5E0CE6-7829-4064-9864-33CFB5BB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81" y="1186090"/>
            <a:ext cx="3856562" cy="5210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05D5D-EE33-4F70-9AEA-9CFE4C3BB0EB}"/>
              </a:ext>
            </a:extLst>
          </p:cNvPr>
          <p:cNvSpPr txBox="1"/>
          <p:nvPr/>
        </p:nvSpPr>
        <p:spPr>
          <a:xfrm>
            <a:off x="1766432" y="1489501"/>
            <a:ext cx="8110330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Το </a:t>
            </a:r>
            <a:r>
              <a:rPr lang="el-GR" sz="2800" b="1" dirty="0">
                <a:solidFill>
                  <a:srgbClr val="C00000"/>
                </a:solidFill>
              </a:rPr>
              <a:t>γεγονός</a:t>
            </a:r>
            <a:r>
              <a:rPr lang="el-GR" sz="2800" dirty="0">
                <a:solidFill>
                  <a:srgbClr val="C00000"/>
                </a:solidFill>
              </a:rPr>
              <a:t> που αναγγέλλουν με </a:t>
            </a:r>
            <a:r>
              <a:rPr lang="el-GR" sz="2800" b="1" dirty="0">
                <a:solidFill>
                  <a:srgbClr val="C00000"/>
                </a:solidFill>
              </a:rPr>
              <a:t>μεγάλα γράμματα</a:t>
            </a:r>
            <a:r>
              <a:rPr lang="el-GR" sz="2800" dirty="0">
                <a:solidFill>
                  <a:srgbClr val="C00000"/>
                </a:solidFill>
              </a:rPr>
              <a:t>.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Αυτόν που </a:t>
            </a:r>
            <a:r>
              <a:rPr lang="el-GR" sz="2800" b="1" dirty="0">
                <a:solidFill>
                  <a:srgbClr val="C00000"/>
                </a:solidFill>
              </a:rPr>
              <a:t>διοργανώνει</a:t>
            </a:r>
            <a:r>
              <a:rPr lang="el-GR" sz="2800" dirty="0">
                <a:solidFill>
                  <a:srgbClr val="C00000"/>
                </a:solidFill>
              </a:rPr>
              <a:t> το γεγονός.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Το </a:t>
            </a:r>
            <a:r>
              <a:rPr lang="el-GR" sz="2800" b="1" dirty="0">
                <a:solidFill>
                  <a:srgbClr val="C00000"/>
                </a:solidFill>
              </a:rPr>
              <a:t>πότε</a:t>
            </a:r>
            <a:r>
              <a:rPr lang="el-GR" sz="2800" dirty="0">
                <a:solidFill>
                  <a:srgbClr val="C00000"/>
                </a:solidFill>
              </a:rPr>
              <a:t> θα γίνει.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Το </a:t>
            </a:r>
            <a:r>
              <a:rPr lang="el-GR" sz="2800" b="1" dirty="0">
                <a:solidFill>
                  <a:srgbClr val="C00000"/>
                </a:solidFill>
              </a:rPr>
              <a:t>πού</a:t>
            </a:r>
            <a:r>
              <a:rPr lang="el-GR" sz="2800" dirty="0">
                <a:solidFill>
                  <a:srgbClr val="C00000"/>
                </a:solidFill>
              </a:rPr>
              <a:t> θα γίνει.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Όμορφη </a:t>
            </a:r>
            <a:r>
              <a:rPr lang="el-GR" sz="2800" b="1" dirty="0">
                <a:solidFill>
                  <a:srgbClr val="C00000"/>
                </a:solidFill>
              </a:rPr>
              <a:t>εικόνα</a:t>
            </a:r>
            <a:r>
              <a:rPr lang="el-GR" sz="2800" dirty="0">
                <a:solidFill>
                  <a:srgbClr val="C00000"/>
                </a:solidFill>
              </a:rPr>
              <a:t> σχετική με το γεγονός.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73CFEF-F0DD-402A-9DA0-6FD24C2E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193007"/>
            <a:ext cx="3621617" cy="5036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9722D9-8122-4DC7-B098-69EFDE51343D}"/>
              </a:ext>
            </a:extLst>
          </p:cNvPr>
          <p:cNvSpPr txBox="1"/>
          <p:nvPr/>
        </p:nvSpPr>
        <p:spPr>
          <a:xfrm>
            <a:off x="253218" y="239151"/>
            <a:ext cx="1177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F0"/>
                </a:solidFill>
              </a:rPr>
              <a:t>Φτιάχνω κι εγώ τη δική μου αφίσα!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BB4C946-3E24-4517-A4C4-86DB21F0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70" y="1150637"/>
            <a:ext cx="3635921" cy="507893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5E0CE6-7829-4064-9864-33CFB5BB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81" y="1186090"/>
            <a:ext cx="3856562" cy="5210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05D5D-EE33-4F70-9AEA-9CFE4C3BB0EB}"/>
              </a:ext>
            </a:extLst>
          </p:cNvPr>
          <p:cNvSpPr txBox="1"/>
          <p:nvPr/>
        </p:nvSpPr>
        <p:spPr>
          <a:xfrm>
            <a:off x="253218" y="1489501"/>
            <a:ext cx="11196660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u="sng" dirty="0">
                <a:solidFill>
                  <a:srgbClr val="00B0F0"/>
                </a:solidFill>
              </a:rPr>
              <a:t>Επέλεξε ένα από τα παρακάτω </a:t>
            </a:r>
            <a:r>
              <a:rPr lang="el-GR" sz="2800" b="1" u="sng" dirty="0">
                <a:solidFill>
                  <a:srgbClr val="00B0F0"/>
                </a:solidFill>
              </a:rPr>
              <a:t>σενάρια</a:t>
            </a:r>
            <a:r>
              <a:rPr lang="el-GR" sz="2800" u="sng" dirty="0">
                <a:solidFill>
                  <a:srgbClr val="00B0F0"/>
                </a:solidFill>
              </a:rPr>
              <a:t> και φτιάξε την αντίστοιχη αφίσα:</a:t>
            </a:r>
          </a:p>
          <a:p>
            <a:endParaRPr lang="el-GR" sz="2800" u="sng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chemeClr val="accent1"/>
                </a:solidFill>
              </a:rPr>
              <a:t>1.Μια αφίσα για μια              </a:t>
            </a:r>
            <a:r>
              <a:rPr lang="el-GR" sz="2800" dirty="0">
                <a:solidFill>
                  <a:schemeClr val="accent2"/>
                </a:solidFill>
              </a:rPr>
              <a:t>2. Μια αφίσα για</a:t>
            </a:r>
            <a:r>
              <a:rPr lang="el-GR" sz="2800" dirty="0">
                <a:solidFill>
                  <a:srgbClr val="C00000"/>
                </a:solidFill>
              </a:rPr>
              <a:t>	       </a:t>
            </a:r>
            <a:r>
              <a:rPr lang="el-GR" sz="2800" dirty="0">
                <a:solidFill>
                  <a:srgbClr val="002060"/>
                </a:solidFill>
              </a:rPr>
              <a:t>3. Μια αφίσα για</a:t>
            </a:r>
          </a:p>
          <a:p>
            <a:r>
              <a:rPr lang="el-GR" sz="2800" dirty="0">
                <a:solidFill>
                  <a:srgbClr val="C00000"/>
                </a:solidFill>
              </a:rPr>
              <a:t>    </a:t>
            </a:r>
            <a:r>
              <a:rPr lang="el-GR" sz="2800" dirty="0">
                <a:solidFill>
                  <a:schemeClr val="accent1"/>
                </a:solidFill>
              </a:rPr>
              <a:t>μια </a:t>
            </a:r>
            <a:r>
              <a:rPr lang="el-GR" sz="2800" b="1" dirty="0">
                <a:solidFill>
                  <a:schemeClr val="accent1"/>
                </a:solidFill>
              </a:rPr>
              <a:t>έκθεση βιβλίου</a:t>
            </a:r>
            <a:r>
              <a:rPr lang="el-GR" sz="2800" b="1" dirty="0">
                <a:solidFill>
                  <a:srgbClr val="C00000"/>
                </a:solidFill>
              </a:rPr>
              <a:t>               </a:t>
            </a:r>
            <a:r>
              <a:rPr lang="el-GR" sz="2800" dirty="0">
                <a:solidFill>
                  <a:schemeClr val="accent2"/>
                </a:solidFill>
              </a:rPr>
              <a:t>μια </a:t>
            </a:r>
            <a:r>
              <a:rPr lang="el-GR" sz="2800" b="1" dirty="0">
                <a:solidFill>
                  <a:schemeClr val="accent2"/>
                </a:solidFill>
              </a:rPr>
              <a:t>θεατρική παρά-           </a:t>
            </a:r>
            <a:r>
              <a:rPr lang="el-GR" sz="2800" dirty="0">
                <a:solidFill>
                  <a:srgbClr val="002060"/>
                </a:solidFill>
              </a:rPr>
              <a:t>μια </a:t>
            </a:r>
            <a:r>
              <a:rPr lang="el-GR" sz="2800" b="1" dirty="0">
                <a:solidFill>
                  <a:srgbClr val="002060"/>
                </a:solidFill>
              </a:rPr>
              <a:t>έκθεση ζωγρα-</a:t>
            </a:r>
          </a:p>
          <a:p>
            <a:r>
              <a:rPr lang="el-GR" sz="2800" dirty="0">
                <a:solidFill>
                  <a:srgbClr val="C00000"/>
                </a:solidFill>
              </a:rPr>
              <a:t>   </a:t>
            </a:r>
            <a:r>
              <a:rPr lang="el-GR" sz="2800" dirty="0">
                <a:solidFill>
                  <a:schemeClr val="accent1"/>
                </a:solidFill>
              </a:rPr>
              <a:t>στη μεγάλη αίθουσα              </a:t>
            </a:r>
            <a:r>
              <a:rPr lang="el-GR" sz="2800" b="1" dirty="0">
                <a:solidFill>
                  <a:schemeClr val="accent2"/>
                </a:solidFill>
              </a:rPr>
              <a:t>σταση</a:t>
            </a:r>
            <a:r>
              <a:rPr lang="el-GR" sz="2800" dirty="0">
                <a:solidFill>
                  <a:schemeClr val="accent2"/>
                </a:solidFill>
              </a:rPr>
              <a:t> στη μεγάλη              </a:t>
            </a:r>
            <a:r>
              <a:rPr lang="el-GR" sz="2800" b="1" dirty="0">
                <a:solidFill>
                  <a:srgbClr val="002060"/>
                </a:solidFill>
              </a:rPr>
              <a:t>φικής</a:t>
            </a:r>
            <a:r>
              <a:rPr lang="el-GR" sz="2800" dirty="0">
                <a:solidFill>
                  <a:srgbClr val="002060"/>
                </a:solidFill>
              </a:rPr>
              <a:t> στη μεγάλη</a:t>
            </a:r>
          </a:p>
          <a:p>
            <a:r>
              <a:rPr lang="el-GR" sz="2800" dirty="0">
                <a:solidFill>
                  <a:srgbClr val="C00000"/>
                </a:solidFill>
              </a:rPr>
              <a:t>   </a:t>
            </a:r>
            <a:r>
              <a:rPr lang="el-GR" sz="2800" dirty="0">
                <a:solidFill>
                  <a:schemeClr val="accent1"/>
                </a:solidFill>
              </a:rPr>
              <a:t>του σχολείου μας στις            </a:t>
            </a:r>
            <a:r>
              <a:rPr lang="el-GR" sz="2800" dirty="0">
                <a:solidFill>
                  <a:schemeClr val="accent2"/>
                </a:solidFill>
              </a:rPr>
              <a:t>αίθουσα του σχολεί-          </a:t>
            </a:r>
            <a:r>
              <a:rPr lang="el-GR" sz="2800" dirty="0">
                <a:solidFill>
                  <a:srgbClr val="002060"/>
                </a:solidFill>
              </a:rPr>
              <a:t>αίθουσα του σχο-</a:t>
            </a:r>
          </a:p>
          <a:p>
            <a:r>
              <a:rPr lang="el-GR" sz="2800" dirty="0">
                <a:solidFill>
                  <a:srgbClr val="C00000"/>
                </a:solidFill>
              </a:rPr>
              <a:t>   </a:t>
            </a:r>
            <a:r>
              <a:rPr lang="el-GR" sz="2800" dirty="0">
                <a:solidFill>
                  <a:schemeClr val="accent1"/>
                </a:solidFill>
              </a:rPr>
              <a:t>25 Μαΐου. Τη διοργα–</a:t>
            </a:r>
            <a:r>
              <a:rPr lang="el-GR" sz="2800" dirty="0">
                <a:solidFill>
                  <a:srgbClr val="C00000"/>
                </a:solidFill>
              </a:rPr>
              <a:t>	         </a:t>
            </a:r>
            <a:r>
              <a:rPr lang="el-GR" sz="2800" dirty="0">
                <a:solidFill>
                  <a:schemeClr val="accent2"/>
                </a:solidFill>
              </a:rPr>
              <a:t>ου μας στις 25 Μαΐου. </a:t>
            </a:r>
            <a:r>
              <a:rPr lang="el-GR" sz="2800" dirty="0">
                <a:solidFill>
                  <a:srgbClr val="C00000"/>
                </a:solidFill>
              </a:rPr>
              <a:t>	</a:t>
            </a:r>
            <a:r>
              <a:rPr lang="el-GR" sz="2800" dirty="0">
                <a:solidFill>
                  <a:srgbClr val="002060"/>
                </a:solidFill>
              </a:rPr>
              <a:t>λείου μας, στις 25</a:t>
            </a:r>
          </a:p>
          <a:p>
            <a:r>
              <a:rPr lang="el-GR" sz="2800" dirty="0">
                <a:solidFill>
                  <a:srgbClr val="C00000"/>
                </a:solidFill>
              </a:rPr>
              <a:t>   </a:t>
            </a:r>
            <a:r>
              <a:rPr lang="el-GR" sz="2800" dirty="0">
                <a:solidFill>
                  <a:schemeClr val="accent1"/>
                </a:solidFill>
              </a:rPr>
              <a:t>νώνει ο Σύνδεσμος </a:t>
            </a:r>
            <a:r>
              <a:rPr lang="el-GR" sz="2800" dirty="0">
                <a:solidFill>
                  <a:srgbClr val="C00000"/>
                </a:solidFill>
              </a:rPr>
              <a:t>	         </a:t>
            </a:r>
            <a:r>
              <a:rPr lang="el-GR" sz="2800" dirty="0">
                <a:solidFill>
                  <a:schemeClr val="accent2"/>
                </a:solidFill>
              </a:rPr>
              <a:t>τη διοργανώνουν τα           </a:t>
            </a:r>
            <a:r>
              <a:rPr lang="el-GR" sz="2800" dirty="0">
                <a:solidFill>
                  <a:srgbClr val="002060"/>
                </a:solidFill>
              </a:rPr>
              <a:t>Μαΐου. Τη διοργα-</a:t>
            </a:r>
          </a:p>
          <a:p>
            <a:r>
              <a:rPr lang="el-GR" sz="2800" dirty="0">
                <a:solidFill>
                  <a:srgbClr val="C00000"/>
                </a:solidFill>
              </a:rPr>
              <a:t>   </a:t>
            </a:r>
            <a:r>
              <a:rPr lang="el-GR" sz="2800" dirty="0">
                <a:solidFill>
                  <a:schemeClr val="accent1"/>
                </a:solidFill>
              </a:rPr>
              <a:t>Γονέων.</a:t>
            </a:r>
            <a:r>
              <a:rPr lang="el-GR" sz="2800" dirty="0">
                <a:solidFill>
                  <a:srgbClr val="C00000"/>
                </a:solidFill>
              </a:rPr>
              <a:t>			</a:t>
            </a:r>
            <a:r>
              <a:rPr lang="el-GR" sz="2800" dirty="0">
                <a:solidFill>
                  <a:srgbClr val="FF0000"/>
                </a:solidFill>
              </a:rPr>
              <a:t>          </a:t>
            </a:r>
            <a:r>
              <a:rPr lang="el-GR" sz="2800" dirty="0">
                <a:solidFill>
                  <a:schemeClr val="accent2"/>
                </a:solidFill>
              </a:rPr>
              <a:t>παιδιά του Β’1.</a:t>
            </a:r>
            <a:r>
              <a:rPr lang="el-GR" sz="2800" dirty="0">
                <a:solidFill>
                  <a:srgbClr val="C00000"/>
                </a:solidFill>
              </a:rPr>
              <a:t>		</a:t>
            </a:r>
            <a:r>
              <a:rPr lang="el-GR" sz="2800" dirty="0">
                <a:solidFill>
                  <a:srgbClr val="002060"/>
                </a:solidFill>
              </a:rPr>
              <a:t>νώνουν τα παιδιά</a:t>
            </a:r>
          </a:p>
          <a:p>
            <a:r>
              <a:rPr lang="el-GR" sz="2800" dirty="0">
                <a:solidFill>
                  <a:srgbClr val="C00000"/>
                </a:solidFill>
              </a:rPr>
              <a:t>									</a:t>
            </a:r>
            <a:r>
              <a:rPr lang="el-GR" sz="2800" dirty="0">
                <a:solidFill>
                  <a:srgbClr val="002060"/>
                </a:solidFill>
              </a:rPr>
              <a:t>του Β’1.</a:t>
            </a:r>
          </a:p>
        </p:txBody>
      </p:sp>
    </p:spTree>
    <p:extLst>
      <p:ext uri="{BB962C8B-B14F-4D97-AF65-F5344CB8AC3E}">
        <p14:creationId xmlns:p14="http://schemas.microsoft.com/office/powerpoint/2010/main" val="9684191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200</Words>
  <Application>Microsoft Office PowerPoint</Application>
  <PresentationFormat>Ευρεία οθόνη</PresentationFormat>
  <Paragraphs>48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Θυμήσου τι μας λέει η Βάγια για την αφίσα, στη σελίδα 18:</vt:lpstr>
      <vt:lpstr>Παρουσίαση του PowerPoint</vt:lpstr>
      <vt:lpstr>Παρατήρησε την αφίσα και απάντησε:</vt:lpstr>
      <vt:lpstr>Παρατήρησε την αφίσα και απάντησε: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53</cp:revision>
  <dcterms:created xsi:type="dcterms:W3CDTF">2020-05-19T07:11:54Z</dcterms:created>
  <dcterms:modified xsi:type="dcterms:W3CDTF">2020-05-20T10:11:55Z</dcterms:modified>
</cp:coreProperties>
</file>